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  <p:sldMasterId id="2147483965" r:id="rId2"/>
  </p:sldMasterIdLst>
  <p:notesMasterIdLst>
    <p:notesMasterId r:id="rId26"/>
  </p:notesMasterIdLst>
  <p:handoutMasterIdLst>
    <p:handoutMasterId r:id="rId27"/>
  </p:handoutMasterIdLst>
  <p:sldIdLst>
    <p:sldId id="540" r:id="rId3"/>
    <p:sldId id="539" r:id="rId4"/>
    <p:sldId id="497" r:id="rId5"/>
    <p:sldId id="498" r:id="rId6"/>
    <p:sldId id="499" r:id="rId7"/>
    <p:sldId id="541" r:id="rId8"/>
    <p:sldId id="526" r:id="rId9"/>
    <p:sldId id="500" r:id="rId10"/>
    <p:sldId id="501" r:id="rId11"/>
    <p:sldId id="515" r:id="rId12"/>
    <p:sldId id="532" r:id="rId13"/>
    <p:sldId id="537" r:id="rId14"/>
    <p:sldId id="522" r:id="rId15"/>
    <p:sldId id="525" r:id="rId16"/>
    <p:sldId id="516" r:id="rId17"/>
    <p:sldId id="529" r:id="rId18"/>
    <p:sldId id="538" r:id="rId19"/>
    <p:sldId id="534" r:id="rId20"/>
    <p:sldId id="535" r:id="rId21"/>
    <p:sldId id="528" r:id="rId22"/>
    <p:sldId id="502" r:id="rId23"/>
    <p:sldId id="518" r:id="rId24"/>
    <p:sldId id="520" r:id="rId25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90033"/>
    <a:srgbClr val="DAEEF3"/>
    <a:srgbClr val="000000"/>
    <a:srgbClr val="00007A"/>
    <a:srgbClr val="B2B0D2"/>
    <a:srgbClr val="FF9933"/>
    <a:srgbClr val="000099"/>
    <a:srgbClr val="008000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7117" autoAdjust="0"/>
  </p:normalViewPr>
  <p:slideViewPr>
    <p:cSldViewPr>
      <p:cViewPr varScale="1">
        <p:scale>
          <a:sx n="72" d="100"/>
          <a:sy n="72" d="100"/>
        </p:scale>
        <p:origin x="149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5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04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3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6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5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6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07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9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6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3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06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0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0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2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9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1AB5-D3A7-0AEA-FD33-2062AD6E4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41504-1182-9589-DEC8-5735D6977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A8248-755A-43D6-A855-2E0F8ADD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07A75-0B71-B58F-E267-69274E6E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4963D-89DC-2BDE-D3C2-EB5B810B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B39B-1030-ADBF-BEB9-953E2312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63ED2-0B8D-D25D-21D7-806DE99DE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F89AB-7841-223B-4817-0659C3D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6DEF4-F2AE-77DB-40AF-61AD9A5F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8A93A-1632-6ED6-C319-0642DBC8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D90E-0CDA-3712-01E6-2AA8A5C0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23D3C-0195-D8B7-3E08-08732AE21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7E312-497F-BC16-1C7F-A7F427A4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52987-54C0-4CB0-5017-B37097EC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8294E-F3B7-D61E-0888-F4829731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6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E3E5-36A1-6C67-3499-D50C7B27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571D8-3483-90E1-30D2-A1ACC230C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E013AF-3BB4-ED49-38FF-E0542349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1FAF8-39CE-DD66-F24A-8AB9B40E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36114-4C24-0F98-4E85-E9475AB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7AABB-AAA3-7EB8-FFA5-1517D270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0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05C1-0DBA-5263-0DB7-AF436CFB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E3E7D-388C-DB55-BC53-9DB2A881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1D972-36F3-1881-1156-8BA74078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384DF5-63DB-B4D2-5A6F-EB9CD4645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943C29-A4E2-FECD-9666-345E71E1C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E5457D-2000-38CA-56C8-77AEE2AB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8C435-E2B9-E824-030C-82D51CC7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C0067-55EA-394B-3A26-478D9E9A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6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6DE3F-AD08-B259-31A1-B3127D8D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0B6AA-81B5-A407-268A-6D067DD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EF9F0-0F5E-E1AB-76FF-84F5A8A5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259DA-1C77-CEA3-12CF-BC33C649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6F277-7B22-C733-DFB8-77F777B5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2F184-33FA-4C86-BB23-B837B864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252A7-A89F-8297-68BF-F182F3DB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0FA6-FC66-C280-3376-DC19B292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109EC-86AC-F509-3BBC-738556C8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0FB3-55DE-59DE-B531-1F80B596E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2B4FC-519E-C4F7-CE15-668B8D21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018AF-46CD-6F6E-71E1-D56091E0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E1F1D-8F08-9F92-4859-A59C974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7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F9EE-89DC-2932-B3D3-73D24AD1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2A43-B2A1-76BE-C06A-F38BD7297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B2E59-E9E5-C234-1888-5EEAC8F1E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73245-0E2A-7FE0-32A8-97E591E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3356B-2978-4551-743F-178FC6EB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3266F-F1B1-611A-FDFF-5EA25B1F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B540-67F3-D0AE-889B-BD86374E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2A583-76DD-CA86-98F8-33A6559A1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8EB3E-77B3-DD6A-C1B2-683A759B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50E32-D389-F0BF-537A-3E02E8AD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1F3A5-C645-23D3-7B12-B307503D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E63A7-6361-5103-705A-8625046E1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041166-912D-0844-0C09-2AC02A3B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8B8-093D-82CD-64F7-A5777FA9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D21B7-3D4E-FBFA-9DF5-77D5A1CB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164D7-D0D1-C0CE-58F4-65834C2B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56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5104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44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1521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45438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7568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4979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6163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177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8219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0318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803501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123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760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5799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43650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2817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9484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5352A-48E5-FCBB-4F5E-7F7318CE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43F95-89F8-BF4F-5A15-77D695454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B9933-D9ED-0C13-5E71-B715F3453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92783-96C9-C7C7-F15D-6939A3A7E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48A4-B196-1EB9-ADBB-1EC588D2F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35FF7-C923-9775-3FEB-5E91D5D0EC7D}"/>
              </a:ext>
            </a:extLst>
          </p:cNvPr>
          <p:cNvSpPr txBox="1"/>
          <p:nvPr userDrawn="1"/>
        </p:nvSpPr>
        <p:spPr>
          <a:xfrm>
            <a:off x="7858148" y="6286520"/>
            <a:ext cx="114300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22 </a:t>
            </a:r>
          </a:p>
        </p:txBody>
      </p:sp>
    </p:spTree>
    <p:extLst>
      <p:ext uri="{BB962C8B-B14F-4D97-AF65-F5344CB8AC3E}">
        <p14:creationId xmlns:p14="http://schemas.microsoft.com/office/powerpoint/2010/main" val="237026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879B-D352-9621-811C-4245570F07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93A7DB-B946-B032-9121-A28D34183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عکس بسم الله الرحمن الرحیم با خط زیبا - عکس نودی">
            <a:extLst>
              <a:ext uri="{FF2B5EF4-FFF2-40B4-BE49-F238E27FC236}">
                <a16:creationId xmlns:a16="http://schemas.microsoft.com/office/drawing/2014/main" id="{0F7D4833-4F39-4C7A-B25D-C8EF896B0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4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809" y="105544"/>
            <a:ext cx="1264663" cy="731168"/>
          </a:xfrm>
        </p:spPr>
        <p:txBody>
          <a:bodyPr/>
          <a:lstStyle/>
          <a:p>
            <a:pPr algn="r" defTabSz="914400" rtl="0">
              <a:lnSpc>
                <a:spcPct val="90000"/>
              </a:lnSpc>
            </a:pPr>
            <a:r>
              <a:rPr lang="fa-IR" sz="3200" b="1" cap="all" dirty="0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976664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</a:t>
            </a:r>
            <a:r>
              <a:rPr lang="en-US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600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 دقیقه معرفی ترکیب نیروی انسانی و رزومه، 8 دقیقه ویژگی‌های نوآورانه/فناورانه ایده، 8 دقیقه سابقه فعالیت‌های اقتصادی)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2  Nazanin"/>
                <a:cs typeface="+mj-cs"/>
              </a:rPr>
              <a:t>paziresh@istt.ir </a:t>
            </a:r>
            <a:r>
              <a:rPr lang="fa-IR" sz="2400" b="1" dirty="0">
                <a:solidFill>
                  <a:srgbClr val="C00000"/>
                </a:solidFill>
                <a:latin typeface="2  Nazanin"/>
                <a:cs typeface="+mj-cs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99DDB350-DF3B-A36D-B74A-0256E5E8BD5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6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611560" y="1268760"/>
            <a:ext cx="81369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و محل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75000"/>
                </a:schemeClr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487138"/>
              </p:ext>
            </p:extLst>
          </p:nvPr>
        </p:nvGraphicFramePr>
        <p:xfrm>
          <a:off x="395536" y="2276872"/>
          <a:ext cx="8215866" cy="2264956"/>
        </p:xfrm>
        <a:graphic>
          <a:graphicData uri="http://schemas.openxmlformats.org/drawingml/2006/table">
            <a:tbl>
              <a:tblPr rtl="1"/>
              <a:tblGrid>
                <a:gridCol w="1559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01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و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سمت در شرکت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درصد سهام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پاره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56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971600" y="188640"/>
            <a:ext cx="8715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3491880" y="242247"/>
            <a:ext cx="66247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تركيب نيروي انساني شركت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01D298-8A3F-8B02-E6FE-1AA1B94B9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32631"/>
              </p:ext>
            </p:extLst>
          </p:nvPr>
        </p:nvGraphicFramePr>
        <p:xfrm>
          <a:off x="539552" y="1556792"/>
          <a:ext cx="7776861" cy="331236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2403932">
                  <a:extLst>
                    <a:ext uri="{9D8B030D-6E8A-4147-A177-3AD203B41FA5}">
                      <a16:colId xmlns:a16="http://schemas.microsoft.com/office/drawing/2014/main" val="207821910"/>
                    </a:ext>
                  </a:extLst>
                </a:gridCol>
                <a:gridCol w="970059">
                  <a:extLst>
                    <a:ext uri="{9D8B030D-6E8A-4147-A177-3AD203B41FA5}">
                      <a16:colId xmlns:a16="http://schemas.microsoft.com/office/drawing/2014/main" val="3787407147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2181171070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908852587"/>
                    </a:ext>
                  </a:extLst>
                </a:gridCol>
                <a:gridCol w="2202400">
                  <a:extLst>
                    <a:ext uri="{9D8B030D-6E8A-4147-A177-3AD203B41FA5}">
                      <a16:colId xmlns:a16="http://schemas.microsoft.com/office/drawing/2014/main" val="3419470412"/>
                    </a:ext>
                  </a:extLst>
                </a:gridCol>
              </a:tblGrid>
              <a:tr h="43318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مدرک تحصیلی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متوسط سابقه کار سالانه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3886"/>
                  </a:ext>
                </a:extLst>
              </a:tr>
              <a:tr h="311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بیمه‌شده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06942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دکترا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085666"/>
                  </a:ext>
                </a:extLst>
              </a:tr>
              <a:tr h="87704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 ارشد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76739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38419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B0C9-3B3B-DBAF-3863-2C22D9B17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773338" cy="950167"/>
          </a:xfrm>
        </p:spPr>
        <p:txBody>
          <a:bodyPr>
            <a:normAutofit/>
          </a:bodyPr>
          <a:lstStyle/>
          <a:p>
            <a:pPr algn="r" rtl="1"/>
            <a:r>
              <a:rPr lang="fa-IR" sz="2800" b="1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چارت</a:t>
            </a:r>
            <a:r>
              <a:rPr lang="fa-IR" sz="3600" b="1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 </a:t>
            </a:r>
            <a:r>
              <a:rPr lang="fa-IR" sz="2800" b="1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سازمانی با ذکر نام افراد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4EB92-8611-7CF9-86E8-6983F1A0F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85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2411760" y="188640"/>
            <a:ext cx="7740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نيروهاي متخصص واحد متقاضي استقرار در پارك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B5673C-EBFC-834F-7456-7065EC98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30915"/>
              </p:ext>
            </p:extLst>
          </p:nvPr>
        </p:nvGraphicFramePr>
        <p:xfrm>
          <a:off x="574485" y="1607630"/>
          <a:ext cx="8209472" cy="455767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878370">
                  <a:extLst>
                    <a:ext uri="{9D8B030D-6E8A-4147-A177-3AD203B41FA5}">
                      <a16:colId xmlns:a16="http://schemas.microsoft.com/office/drawing/2014/main" val="1138600771"/>
                    </a:ext>
                  </a:extLst>
                </a:gridCol>
                <a:gridCol w="1606752">
                  <a:extLst>
                    <a:ext uri="{9D8B030D-6E8A-4147-A177-3AD203B41FA5}">
                      <a16:colId xmlns:a16="http://schemas.microsoft.com/office/drawing/2014/main" val="4118491813"/>
                    </a:ext>
                  </a:extLst>
                </a:gridCol>
                <a:gridCol w="1577115">
                  <a:extLst>
                    <a:ext uri="{9D8B030D-6E8A-4147-A177-3AD203B41FA5}">
                      <a16:colId xmlns:a16="http://schemas.microsoft.com/office/drawing/2014/main" val="1735578415"/>
                    </a:ext>
                  </a:extLst>
                </a:gridCol>
                <a:gridCol w="1918406">
                  <a:extLst>
                    <a:ext uri="{9D8B030D-6E8A-4147-A177-3AD203B41FA5}">
                      <a16:colId xmlns:a16="http://schemas.microsoft.com/office/drawing/2014/main" val="2115310611"/>
                    </a:ext>
                  </a:extLst>
                </a:gridCol>
                <a:gridCol w="595459">
                  <a:extLst>
                    <a:ext uri="{9D8B030D-6E8A-4147-A177-3AD203B41FA5}">
                      <a16:colId xmlns:a16="http://schemas.microsoft.com/office/drawing/2014/main" val="3550532468"/>
                    </a:ext>
                  </a:extLst>
                </a:gridCol>
                <a:gridCol w="878370">
                  <a:extLst>
                    <a:ext uri="{9D8B030D-6E8A-4147-A177-3AD203B41FA5}">
                      <a16:colId xmlns:a16="http://schemas.microsoft.com/office/drawing/2014/main" val="1389819874"/>
                    </a:ext>
                  </a:extLst>
                </a:gridCol>
                <a:gridCol w="755000">
                  <a:extLst>
                    <a:ext uri="{9D8B030D-6E8A-4147-A177-3AD203B41FA5}">
                      <a16:colId xmlns:a16="http://schemas.microsoft.com/office/drawing/2014/main" val="2877967245"/>
                    </a:ext>
                  </a:extLst>
                </a:gridCol>
              </a:tblGrid>
              <a:tr h="440117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رديف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نام و نام‌خانوادگی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مدرک تحصيلي/ زمينة تخصصي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سمت در شرکت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میزان سابقه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64914"/>
                  </a:ext>
                </a:extLst>
              </a:tr>
              <a:tr h="493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7367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04362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262603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956867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764850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22757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44558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216304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025259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4057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-252536" y="116632"/>
            <a:ext cx="939653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خدمات/محصولات فناور 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فناور)</a:t>
            </a:r>
          </a:p>
          <a:p>
            <a:pPr algn="just" rtl="1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خلاقیت، نوآوری و یا محصول اصلی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خلاق و نوآور)</a:t>
            </a:r>
            <a:endParaRPr lang="en-US" sz="20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943350" y="1899209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79512" y="-10972"/>
            <a:ext cx="8784976" cy="183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فناوری محوری و یا محصولات اصلی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فناور)</a:t>
            </a:r>
          </a:p>
          <a:p>
            <a:pPr algn="r" rtl="1">
              <a:lnSpc>
                <a:spcPct val="15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خلاقیت، نوآوری و یا محصولات اصلی</a:t>
            </a:r>
            <a:r>
              <a:rPr lang="fa-IR" sz="1200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خلاق و نوآور)</a:t>
            </a:r>
          </a:p>
          <a:p>
            <a:pPr>
              <a:defRPr/>
            </a:pPr>
            <a:endParaRPr lang="fa-IR" sz="2000" b="1" baseline="-25000" dirty="0">
              <a:latin typeface="Gill Sans MT"/>
              <a:cs typeface="B Nazanin" pitchFamily="2" charset="-78"/>
            </a:endParaRPr>
          </a:p>
          <a:p>
            <a:pPr algn="r" rtl="1">
              <a:defRPr/>
            </a:pPr>
            <a:r>
              <a:rPr lang="fa-IR" sz="16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(در صورتي كه توضيحات بيشتري لازم است، اسلايدهای بیشتری اضافه  نمایید و درصورت امکان تصویر محصول اضافه شود.)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95936" y="2924944"/>
            <a:ext cx="4572000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31320"/>
            <a:ext cx="72380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مشتريان فعلي و مشتريان احتمالي جديد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1700808"/>
            <a:ext cx="6802462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r>
              <a:rPr lang="fa-I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 </a:t>
            </a:r>
            <a:endParaRPr lang="fa-IR" sz="2800" b="1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347864" y="116632"/>
            <a:ext cx="73100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معرفي محصولات صادراتي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EEBACFA-5E15-3691-B517-04978C959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69000"/>
              </p:ext>
            </p:extLst>
          </p:nvPr>
        </p:nvGraphicFramePr>
        <p:xfrm>
          <a:off x="755576" y="1628800"/>
          <a:ext cx="7848871" cy="37444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3208196">
                  <a:extLst>
                    <a:ext uri="{9D8B030D-6E8A-4147-A177-3AD203B41FA5}">
                      <a16:colId xmlns:a16="http://schemas.microsoft.com/office/drawing/2014/main" val="3253220124"/>
                    </a:ext>
                  </a:extLst>
                </a:gridCol>
                <a:gridCol w="1597670">
                  <a:extLst>
                    <a:ext uri="{9D8B030D-6E8A-4147-A177-3AD203B41FA5}">
                      <a16:colId xmlns:a16="http://schemas.microsoft.com/office/drawing/2014/main" val="348724184"/>
                    </a:ext>
                  </a:extLst>
                </a:gridCol>
                <a:gridCol w="3043005">
                  <a:extLst>
                    <a:ext uri="{9D8B030D-6E8A-4147-A177-3AD203B41FA5}">
                      <a16:colId xmlns:a16="http://schemas.microsoft.com/office/drawing/2014/main" val="208454612"/>
                    </a:ext>
                  </a:extLst>
                </a:gridCol>
              </a:tblGrid>
              <a:tr h="65301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cs typeface="B Titr" panose="00000700000000000000" pitchFamily="2" charset="-78"/>
                        </a:rPr>
                        <a:t>نام محصول صادراتی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نام کشور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میزان فروش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128843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2592393399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1944922430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381855207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88640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فروش: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پیش‌بینی میزان فروش سال آینده:  ................</a:t>
            </a:r>
          </a:p>
          <a:p>
            <a:pPr algn="just" rtl="1"/>
            <a:endParaRPr lang="fa-IR" sz="1800" b="1" dirty="0">
              <a:solidFill>
                <a:schemeClr val="bg2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فروش: عبارت است از مجموع مبالغ حاصل از عملیات فروش کالا و خدمات در طی دوره سال مالی اخیر، که بر اساس واحد ریالی و بر مبنای میلیون تومان اعلام می‌شود. در صورت وجود مغایرت میان مقدار فروش اعلام شده در اظهارنامه مالیاتی و فروش ابراز شده در سامانه، مدارک مربوطه را بارگذاری کنید.</a:t>
            </a:r>
          </a:p>
          <a:p>
            <a:pPr algn="just" rtl="1"/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هزینه: عبارت است ازکلیه هزینه‌هایی که شرکت برای تحقق فروش اعلام شده متحمل شده است. هزینه شامل خرید کالا و خدمات، هزینه‌های دستمزد و هزینه‌های سربار مربوطه پس از کسر مقادیر برگشت از خرید و تخفیفات بر مبنای میلیون تومان است.</a:t>
            </a: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حجم قراردادهای منعقد شده در سال: عبارت است ازکلیه تفاهم‌نامه‌های مالی، قراردادها، توافق‌نامه‌های مالی که طی دوره‌ مالی مذکور به ثبت دبیرخانه شرکت رسیده است و یا از طرف کارفرمایان به شرکت ابلاغ شده است، که نمایانگر تعهدات شرکت در راستای درآمدزایی شرکت مربوطه می‌باشد.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39752" y="260648"/>
            <a:ext cx="78140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استراتژي بازاريابي محصول يا خدمات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9992" y="1458119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721621" y="188640"/>
            <a:ext cx="5453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788024" y="1382286"/>
            <a:ext cx="374327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292080" y="260648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427984" y="141277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627784" y="188640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عملياتي و سرمايه‌گذاري در پارك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8554" y="11247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674590" y="188640"/>
            <a:ext cx="746941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برنامه‌‌های واحد تحقیق و توسعه در پارك</a:t>
            </a:r>
          </a:p>
          <a:p>
            <a:pPr algn="just" rtl="1">
              <a:lnSpc>
                <a:spcPct val="120000"/>
              </a:lnSpc>
              <a:defRPr/>
            </a:pPr>
            <a:r>
              <a:rPr lang="fa-IR" sz="1600" b="1" dirty="0">
                <a:solidFill>
                  <a:srgbClr val="FF0000"/>
                </a:solidFill>
                <a:latin typeface="Gill Sans MT"/>
                <a:ea typeface="2  Nazanin"/>
                <a:cs typeface="B Nazanin" pitchFamily="2" charset="-78"/>
              </a:rPr>
              <a:t>(برنامه، تیم و اعتبار درنظر گرفته شده برای این واحد)</a:t>
            </a:r>
            <a:endParaRPr lang="fa-IR" sz="1100" b="1" dirty="0">
              <a:solidFill>
                <a:srgbClr val="FF0000"/>
              </a:solidFill>
              <a:latin typeface="Gill Sans MT"/>
              <a:ea typeface="2  Nazanin"/>
              <a:cs typeface="B Nazanin" pitchFamily="2" charset="-78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61921" y="18684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30095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فضاي مورد نياز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2267744" y="1340768"/>
            <a:ext cx="630410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ساختمان چند مستاجره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اراضي پارك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امكانات موجود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260648"/>
            <a:ext cx="6949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مجوزهاي اخذ شده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20518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644008" y="332656"/>
            <a:ext cx="5976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برندهای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2195736" y="2060848"/>
            <a:ext cx="6841083" cy="230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3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53270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 نامه همکاری و قراردادها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788023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57996" y="2359761"/>
            <a:ext cx="44280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800" b="1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با تشکر</a:t>
            </a:r>
          </a:p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شرکت....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roplet">
  <a:themeElements>
    <a:clrScheme name="Custom 1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AABED7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AABED7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11371</TotalTime>
  <Words>651</Words>
  <Application>Microsoft Office PowerPoint</Application>
  <PresentationFormat>On-screen Show (4:3)</PresentationFormat>
  <Paragraphs>219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2  Nazanin</vt:lpstr>
      <vt:lpstr>Arial</vt:lpstr>
      <vt:lpstr>B Nazanin</vt:lpstr>
      <vt:lpstr>B Titr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Custom Design</vt:lpstr>
      <vt:lpstr>Droplet</vt:lpstr>
      <vt:lpstr>PowerPoint Presentation</vt:lpstr>
      <vt:lpstr>نکات: </vt:lpstr>
      <vt:lpstr>PowerPoint Presentation</vt:lpstr>
      <vt:lpstr>PowerPoint Presentation</vt:lpstr>
      <vt:lpstr>PowerPoint Presentation</vt:lpstr>
      <vt:lpstr>چارت سازمانی با ذکر نام افراد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s v</cp:lastModifiedBy>
  <cp:revision>865</cp:revision>
  <dcterms:created xsi:type="dcterms:W3CDTF">2004-09-25T10:48:32Z</dcterms:created>
  <dcterms:modified xsi:type="dcterms:W3CDTF">2026-06-10T10:02:38Z</dcterms:modified>
</cp:coreProperties>
</file>