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0" r:id="rId1"/>
    <p:sldMasterId id="2147484029" r:id="rId2"/>
  </p:sldMasterIdLst>
  <p:notesMasterIdLst>
    <p:notesMasterId r:id="rId23"/>
  </p:notesMasterIdLst>
  <p:handoutMasterIdLst>
    <p:handoutMasterId r:id="rId24"/>
  </p:handoutMasterIdLst>
  <p:sldIdLst>
    <p:sldId id="321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EF3"/>
    <a:srgbClr val="DAA3EE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8" autoAdjust="0"/>
    <p:restoredTop sz="93137" autoAdjust="0"/>
  </p:normalViewPr>
  <p:slideViewPr>
    <p:cSldViewPr>
      <p:cViewPr varScale="1">
        <p:scale>
          <a:sx n="92" d="100"/>
          <a:sy n="92" d="100"/>
        </p:scale>
        <p:origin x="9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2D0DC34E-8D79-4E39-BB1C-709822F65E9B}" type="datetimeFigureOut">
              <a:rPr lang="fa-IR"/>
              <a:pPr>
                <a:defRPr/>
              </a:pPr>
              <a:t>25/06/1444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11FF0D52-82F6-4F20-AA07-ED4540166CCF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7363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EB31552-3B9F-4248-9BCA-764D5901B8E9}" type="datetimeFigureOut">
              <a:rPr lang="fa-IR"/>
              <a:pPr>
                <a:defRPr/>
              </a:pPr>
              <a:t>25/06/1444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fa-I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fld id="{E0791163-FF34-4304-B0EF-F7B059C7C6C4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00312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8059D1-9C30-4658-BBDF-E7F242557CAC}" type="datetime8">
              <a:rPr lang="fa-IR" smtClean="0"/>
              <a:t>17 ژانويه 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C852-D4BA-4806-AA99-BCE77F0038FE}" type="slidenum">
              <a:rPr lang="fa-IR" smtClean="0"/>
              <a:pPr/>
              <a:t>‹#›</a:t>
            </a:fld>
            <a:r>
              <a:rPr lang="fa-IR"/>
              <a:t> از20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15157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ACF611-F36B-44F1-BBB2-6DA7BF4D1151}" type="datetime8">
              <a:rPr lang="fa-IR" smtClean="0"/>
              <a:t>17 ژانويه 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C852-D4BA-4806-AA99-BCE77F0038FE}" type="slidenum">
              <a:rPr lang="fa-IR" smtClean="0"/>
              <a:pPr/>
              <a:t>‹#›</a:t>
            </a:fld>
            <a:r>
              <a:rPr lang="fa-IR"/>
              <a:t> از20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83942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7A7120-B14D-41CD-A7E1-D612CFBB0E63}" type="datetime8">
              <a:rPr lang="fa-IR" smtClean="0"/>
              <a:t>17 ژانويه 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C852-D4BA-4806-AA99-BCE77F0038FE}" type="slidenum">
              <a:rPr lang="fa-IR" smtClean="0"/>
              <a:pPr/>
              <a:t>‹#›</a:t>
            </a:fld>
            <a:r>
              <a:rPr lang="fa-IR"/>
              <a:t> از20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224867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51F398-F93A-4D83-AA5D-7499E22CD494}" type="datetime8">
              <a:rPr lang="fa-IR" smtClean="0"/>
              <a:t>17 ژانويه 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C852-D4BA-4806-AA99-BCE77F0038FE}" type="slidenum">
              <a:rPr lang="fa-IR" smtClean="0"/>
              <a:pPr/>
              <a:t>‹#›</a:t>
            </a:fld>
            <a:r>
              <a:rPr lang="fa-IR"/>
              <a:t> از20 </a:t>
            </a:r>
            <a:endParaRPr lang="fa-IR" dirty="0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2883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BABC61-3912-4DCE-BD5A-D2B22E21D5CC}" type="datetime8">
              <a:rPr lang="fa-IR" smtClean="0"/>
              <a:t>17 ژانويه 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C852-D4BA-4806-AA99-BCE77F0038FE}" type="slidenum">
              <a:rPr lang="fa-IR" smtClean="0"/>
              <a:pPr/>
              <a:t>‹#›</a:t>
            </a:fld>
            <a:r>
              <a:rPr lang="fa-IR"/>
              <a:t> از20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22657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F7E0DC-B90B-4E6F-8DFA-482C81DD9F0F}" type="datetime8">
              <a:rPr lang="fa-IR" smtClean="0"/>
              <a:t>17 ژانويه 23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C852-D4BA-4806-AA99-BCE77F0038FE}" type="slidenum">
              <a:rPr lang="fa-IR" smtClean="0"/>
              <a:pPr/>
              <a:t>‹#›</a:t>
            </a:fld>
            <a:r>
              <a:rPr lang="fa-IR"/>
              <a:t> از20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694490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FE04F6-225C-4B08-909A-47DC2B7C02F6}" type="datetime8">
              <a:rPr lang="fa-IR" smtClean="0"/>
              <a:t>17 ژانويه 23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C852-D4BA-4806-AA99-BCE77F0038FE}" type="slidenum">
              <a:rPr lang="fa-IR" smtClean="0"/>
              <a:pPr/>
              <a:t>‹#›</a:t>
            </a:fld>
            <a:r>
              <a:rPr lang="fa-IR"/>
              <a:t> از20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64453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BF994D-2083-4FC4-9F48-C31829F826B3}" type="datetime8">
              <a:rPr lang="fa-IR" smtClean="0"/>
              <a:t>17 ژانويه 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C852-D4BA-4806-AA99-BCE77F0038FE}" type="slidenum">
              <a:rPr lang="fa-IR" smtClean="0"/>
              <a:pPr/>
              <a:t>‹#›</a:t>
            </a:fld>
            <a:r>
              <a:rPr lang="fa-IR"/>
              <a:t> از20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96541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DA401E-A67F-406B-B9EB-ACB91AA6BBF5}" type="datetime8">
              <a:rPr lang="fa-IR" smtClean="0"/>
              <a:t>17 ژانويه 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C852-D4BA-4806-AA99-BCE77F0038FE}" type="slidenum">
              <a:rPr lang="fa-IR" smtClean="0"/>
              <a:pPr/>
              <a:t>‹#›</a:t>
            </a:fld>
            <a:r>
              <a:rPr lang="fa-IR"/>
              <a:t> از20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331987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43AC44-1812-42DE-9B3F-7CFE7BAF3E45}" type="datetime8">
              <a:rPr lang="fa-IR" smtClean="0"/>
              <a:t>17 ژانويه 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5509" y="5883276"/>
            <a:ext cx="718939" cy="365125"/>
          </a:xfrm>
        </p:spPr>
        <p:txBody>
          <a:bodyPr/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1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&lt;#&gt;</a:t>
            </a:r>
            <a:r>
              <a:rPr lang="fa-IR" sz="1000" b="1" kern="1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 از 11</a:t>
            </a:r>
          </a:p>
        </p:txBody>
      </p:sp>
    </p:spTree>
    <p:extLst>
      <p:ext uri="{BB962C8B-B14F-4D97-AF65-F5344CB8AC3E}">
        <p14:creationId xmlns:p14="http://schemas.microsoft.com/office/powerpoint/2010/main" val="4511514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34548B-08D9-A7F7-82AB-48FA9F6415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826C70F-FDDA-1197-B334-0A7CE73F41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716373-8322-615A-999E-E2AFE13D2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513B-5FF6-4279-8598-0F9FB517D91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C64582-99B8-D15A-6264-D9EC23C75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570770-C7E9-5E14-6CF8-A4BAFD82A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EDC4-6441-4612-9A36-8970CF8C5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17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45E2C7-0627-4077-B950-B416A371ADFA}" type="datetime8">
              <a:rPr lang="fa-IR" smtClean="0"/>
              <a:t>17 ژانويه 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C852-D4BA-4806-AA99-BCE77F0038FE}" type="slidenum">
              <a:rPr lang="fa-IR" smtClean="0"/>
              <a:pPr/>
              <a:t>‹#›</a:t>
            </a:fld>
            <a:r>
              <a:rPr lang="fa-IR"/>
              <a:t> از20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3614831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92B30B-245D-E9ED-594A-CFA33D989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DB8E2B-1759-356F-D010-E022927E9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F92E02-F5F2-4314-E3AA-5A7415277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513B-5FF6-4279-8598-0F9FB517D91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C7AC70-9179-70AF-228E-37BE6ECC1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066AAC-5C54-BF2C-585B-9DB4732F3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EDC4-6441-4612-9A36-8970CF8C5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8006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4A6B29-383B-BF07-F923-449CD0444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BD1832B-387E-B225-A24A-CB8C84DBAA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BE8CB6E-9E02-20EF-240E-5CADD9D17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513B-5FF6-4279-8598-0F9FB517D91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4A6E6F6-C344-6BF1-F4E9-496F0C6F2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B727B2E-086E-F11B-78B4-B17132057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EDC4-6441-4612-9A36-8970CF8C5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566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2B89F7-22AE-C283-9BF1-CD3B5F0CE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494F4A-A7CE-718B-F137-9E9EFAFC25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6F3AE2E-306A-0B36-4B1F-67D7B5C7D7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A517758-507B-3020-D267-EE73D0FC2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513B-5FF6-4279-8598-0F9FB517D91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DEF958D-5BCA-A98C-E1A2-209BCCDDA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1F44506-60E8-D360-078A-3F3CC7F76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EDC4-6441-4612-9A36-8970CF8C5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958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B18144-C280-F24B-27AC-6EA54AB7D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43C66B4-6026-8B6B-7FB0-9D6148314A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FC2AE3E-D01A-8D7B-6515-A49164DA39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AB9B593-DAEE-B0FF-17F9-C7378D0871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C521106-CA0C-652C-1213-B085A54888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9372A70-A6BA-5794-1918-674177696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513B-5FF6-4279-8598-0F9FB517D91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95D7ECD-9D44-B7BA-7CF2-8C9002D73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1CF93C8-E90A-2FEF-2DE5-4CB94B51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EDC4-6441-4612-9A36-8970CF8C5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162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ACFF44-D591-5891-814D-C9A0EAFD2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A9972E4-DB32-92B6-E08E-9EC9EC6B7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513B-5FF6-4279-8598-0F9FB517D91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2B6B7BA-4375-9E40-9E1C-0A6FAF576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6013A46-3DAF-FFEA-36BA-19127D5A1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EDC4-6441-4612-9A36-8970CF8C5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840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E06B3C7-54BA-0C8A-BCE2-C97EEBC8A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513B-5FF6-4279-8598-0F9FB517D91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B72F1F1-FADC-C4F8-780D-43B5B504E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ADAF62D-B158-3F80-502A-A307A38E8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EDC4-6441-4612-9A36-8970CF8C5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634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513473-AEE3-460B-A025-64FFBDF78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48E1D1-E1B1-610F-475B-8E740A512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F2B2BB6-C4A4-DAFA-F142-86801E56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668EB7D-2524-B7F9-49A1-F95952939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513B-5FF6-4279-8598-0F9FB517D91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52589DB-1330-DE43-AEEA-0A16672B6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EFD3C63-2AA0-4A98-7641-05C30A590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EDC4-6441-4612-9A36-8970CF8C5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295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22B4A1-E577-18A6-D831-74EFA974C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53C774C-6AE6-57E4-0459-EBFBF7AD0E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98233BA-1CA4-0EEA-3E71-BC3F38721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8C09B48-82CF-6ECE-B758-856CA17CD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513B-5FF6-4279-8598-0F9FB517D91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F60CCB2-C7BD-6FD3-FDEA-FCDEC84DE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F559DDF-2720-E0C8-C74E-633767E97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EDC4-6441-4612-9A36-8970CF8C5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55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529DC0-0496-D407-164F-057362D92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784471D-034F-C405-16CF-CC969792D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C96B7DA-2F9B-67BA-25D2-8F50E86D1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513B-5FF6-4279-8598-0F9FB517D91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326620-E533-CF50-8D58-14504CA4B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445CCB8-EA47-BF24-5253-C647C888D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EDC4-6441-4612-9A36-8970CF8C5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410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E9A1743-AA05-7C35-8075-3CFE04CFE3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DF8140B-7B42-7B1E-9F69-B10DD1DC8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9D6B52E-9F81-05DD-42DA-B2D1176A8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513B-5FF6-4279-8598-0F9FB517D91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041634-1A68-CAC4-D08E-0B68215A9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5CAB744-43FF-C7E6-3C86-17108D07D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EDC4-6441-4612-9A36-8970CF8C5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22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93250C-CE6A-40F5-8529-2CE85C3D5B13}" type="datetime8">
              <a:rPr lang="fa-IR" smtClean="0"/>
              <a:t>17 ژانويه 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C852-D4BA-4806-AA99-BCE77F0038FE}" type="slidenum">
              <a:rPr lang="fa-IR" smtClean="0"/>
              <a:pPr/>
              <a:t>‹#›</a:t>
            </a:fld>
            <a:r>
              <a:rPr lang="fa-IR"/>
              <a:t> از20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90696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39818D-C8AA-4AE6-96CD-841C96C2CBA2}" type="datetime8">
              <a:rPr lang="fa-IR" smtClean="0"/>
              <a:t>17 ژانويه 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C852-D4BA-4806-AA99-BCE77F0038FE}" type="slidenum">
              <a:rPr lang="fa-IR" smtClean="0"/>
              <a:pPr/>
              <a:t>‹#›</a:t>
            </a:fld>
            <a:r>
              <a:rPr lang="fa-IR"/>
              <a:t> از20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489532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4C0B4B-9657-4BAD-B6FA-6CA22C00BA0B}" type="datetime8">
              <a:rPr lang="fa-IR" smtClean="0"/>
              <a:t>17 ژانويه 23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C852-D4BA-4806-AA99-BCE77F0038FE}" type="slidenum">
              <a:rPr lang="fa-IR" smtClean="0"/>
              <a:pPr/>
              <a:t>‹#›</a:t>
            </a:fld>
            <a:r>
              <a:rPr lang="fa-IR"/>
              <a:t> از20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65661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D98D-79CC-44A6-B408-2748AEAB546F}" type="datetime8">
              <a:rPr lang="fa-IR" smtClean="0"/>
              <a:t>17 ژانويه 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C852-D4BA-4806-AA99-BCE77F0038FE}" type="slidenum">
              <a:rPr lang="fa-IR" smtClean="0"/>
              <a:pPr/>
              <a:t>‹#›</a:t>
            </a:fld>
            <a:r>
              <a:rPr lang="fa-IR"/>
              <a:t> از 20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549502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A4C3EA-155A-41C3-B62D-EE40F6C7B541}" type="datetime8">
              <a:rPr lang="fa-IR" smtClean="0"/>
              <a:t>17 ژانويه 23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C852-D4BA-4806-AA99-BCE77F0038FE}" type="slidenum">
              <a:rPr lang="fa-IR" smtClean="0"/>
              <a:pPr/>
              <a:t>‹#›</a:t>
            </a:fld>
            <a:r>
              <a:rPr lang="fa-IR"/>
              <a:t> از20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0724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125128-9596-42E9-BE30-7257C803BEBF}" type="datetime8">
              <a:rPr lang="fa-IR" smtClean="0"/>
              <a:t>17 ژانويه 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C852-D4BA-4806-AA99-BCE77F0038FE}" type="slidenum">
              <a:rPr lang="fa-IR" smtClean="0"/>
              <a:pPr/>
              <a:t>‹#›</a:t>
            </a:fld>
            <a:r>
              <a:rPr lang="fa-IR"/>
              <a:t> از20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28706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EA8195-B713-42FA-A76E-FF5BA911117C}" type="datetime8">
              <a:rPr lang="fa-IR" smtClean="0"/>
              <a:t>17 ژانويه 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C852-D4BA-4806-AA99-BCE77F0038FE}" type="slidenum">
              <a:rPr lang="fa-IR" smtClean="0"/>
              <a:pPr/>
              <a:t>‹#›</a:t>
            </a:fld>
            <a:r>
              <a:rPr lang="fa-IR"/>
              <a:t> از20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816601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20AD657-A472-43C3-90B8-E95D00D138F4}" type="datetime8">
              <a:rPr lang="fa-IR" smtClean="0"/>
              <a:t>17 ژانويه 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9C3C852-D4BA-4806-AA99-BCE77F0038FE}" type="slidenum">
              <a:rPr lang="fa-IR" smtClean="0"/>
              <a:pPr/>
              <a:t>‹#›</a:t>
            </a:fld>
            <a:r>
              <a:rPr lang="fa-IR"/>
              <a:t> از20 </a:t>
            </a:r>
            <a:endParaRPr lang="fa-IR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AA7AC0A-1EC7-FFDA-B6EB-9DA633EFB826}"/>
              </a:ext>
            </a:extLst>
          </p:cNvPr>
          <p:cNvSpPr txBox="1"/>
          <p:nvPr userDrawn="1"/>
        </p:nvSpPr>
        <p:spPr>
          <a:xfrm>
            <a:off x="7668344" y="6309320"/>
            <a:ext cx="1143008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AA93EC-BEFB-4314-8976-EDEA0C8B67FB}" type="slidenum">
              <a:rPr lang="ar-SA" sz="1500" b="1" kern="120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en-US" sz="1500" b="1" kern="1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 </a:t>
            </a:r>
            <a:r>
              <a:rPr lang="fa-IR" sz="1500" b="1" kern="1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از</a:t>
            </a:r>
            <a:r>
              <a:rPr lang="ar-SA" sz="1500" b="1" kern="1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 </a:t>
            </a:r>
            <a:r>
              <a:rPr lang="fa-IR" sz="1500" b="1" kern="1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20</a:t>
            </a:r>
            <a:r>
              <a:rPr lang="en-US" sz="1500" b="1" kern="1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 </a:t>
            </a:r>
          </a:p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a-IR" sz="1500" b="1" kern="1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n-ea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7180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19" r:id="rId9"/>
    <p:sldLayoutId id="2147484020" r:id="rId10"/>
    <p:sldLayoutId id="2147484021" r:id="rId11"/>
    <p:sldLayoutId id="2147484022" r:id="rId12"/>
    <p:sldLayoutId id="2147484023" r:id="rId13"/>
    <p:sldLayoutId id="2147484024" r:id="rId14"/>
    <p:sldLayoutId id="2147484025" r:id="rId15"/>
    <p:sldLayoutId id="2147484026" r:id="rId16"/>
    <p:sldLayoutId id="2147484027" r:id="rId17"/>
    <p:sldLayoutId id="2147484028" r:id="rId18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742BD48-4066-C6BD-6BB7-AFB5CA629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AEC0713-B985-2308-4D62-512975C715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F3EB99B-056E-8E1E-8EB9-3B25B725AD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A513B-5FF6-4279-8598-0F9FB517D91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CF2CC2-126A-DE4A-B378-FB3DDF5E94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636BCA-5D8B-2524-5910-85BD1BAE2E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4EDC4-6441-4612-9A36-8970CF8C5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5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882D33-C9E9-CCC2-6A39-B17449AC3C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901CF53-B00E-7037-C801-1D3EC2757C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7ABFF19-723C-47CE-339D-E812AC097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C852-D4BA-4806-AA99-BCE77F0038FE}" type="slidenum">
              <a:rPr lang="fa-IR" smtClean="0"/>
              <a:pPr/>
              <a:t>1</a:t>
            </a:fld>
            <a:r>
              <a:rPr lang="fa-IR"/>
              <a:t> از20 </a:t>
            </a:r>
            <a:endParaRPr lang="fa-IR" dirty="0"/>
          </a:p>
        </p:txBody>
      </p:sp>
      <p:pic>
        <p:nvPicPr>
          <p:cNvPr id="5" name="Picture 2" descr="عکس بسم الله الرحمن الرحیم با خط زیبا - عکس نودی">
            <a:extLst>
              <a:ext uri="{FF2B5EF4-FFF2-40B4-BE49-F238E27FC236}">
                <a16:creationId xmlns:a16="http://schemas.microsoft.com/office/drawing/2014/main" xmlns="" id="{9B792205-30E7-5AC5-B8CD-2B2D052D6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0145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95936" y="476672"/>
            <a:ext cx="6324806" cy="13249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457200" rtl="1"/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توجيه</a:t>
            </a:r>
            <a:r>
              <a:rPr lang="fa-IR" sz="2800" b="1" dirty="0">
                <a:latin typeface="IranNastaliq" pitchFamily="18" charset="0"/>
                <a:cs typeface="B Titr" panose="00000700000000000000" pitchFamily="2" charset="-78"/>
              </a:rPr>
              <a:t> </a:t>
            </a: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فني</a:t>
            </a:r>
            <a:r>
              <a:rPr lang="fa-IR" sz="2800" b="1" dirty="0">
                <a:latin typeface="IranNastaliq" pitchFamily="18" charset="0"/>
                <a:cs typeface="B Titr" panose="00000700000000000000" pitchFamily="2" charset="-78"/>
              </a:rPr>
              <a:t> </a:t>
            </a: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ایده:</a:t>
            </a:r>
          </a:p>
        </p:txBody>
      </p:sp>
    </p:spTree>
    <p:extLst>
      <p:ext uri="{BB962C8B-B14F-4D97-AF65-F5344CB8AC3E}">
        <p14:creationId xmlns:p14="http://schemas.microsoft.com/office/powerpoint/2010/main" val="1196051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57186" y="332656"/>
            <a:ext cx="5770984" cy="14398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457200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توجیه فناورانه/نوآورانه بودن ايده: </a:t>
            </a:r>
          </a:p>
        </p:txBody>
      </p:sp>
    </p:spTree>
    <p:extLst>
      <p:ext uri="{BB962C8B-B14F-4D97-AF65-F5344CB8AC3E}">
        <p14:creationId xmlns:p14="http://schemas.microsoft.com/office/powerpoint/2010/main" val="4136499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8208912" cy="987846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457200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فعاليت هاي تحقيقاتي انجام گرفته مرتبط با ایده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1111381" y="2204864"/>
            <a:ext cx="7277043" cy="2794050"/>
          </a:xfrm>
          <a:prstGeom prst="rect">
            <a:avLst/>
          </a:prstGeom>
        </p:spPr>
        <p:txBody>
          <a:bodyPr/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fa-IR" altLang="fa-IR" sz="2800" b="1" dirty="0">
                <a:cs typeface="B Nazanin" panose="00000400000000000000" pitchFamily="2" charset="-78"/>
              </a:rPr>
              <a:t>فعالیت‌های توسط تیم</a:t>
            </a:r>
          </a:p>
          <a:p>
            <a:pPr fontAlgn="auto"/>
            <a:r>
              <a:rPr lang="fa-IR" altLang="fa-IR" sz="2800" b="1" dirty="0">
                <a:cs typeface="B Nazanin" panose="00000400000000000000" pitchFamily="2" charset="-78"/>
              </a:rPr>
              <a:t>فعالیت‌های داخلی</a:t>
            </a:r>
          </a:p>
          <a:p>
            <a:pPr fontAlgn="auto"/>
            <a:r>
              <a:rPr lang="fa-IR" altLang="fa-IR" sz="2800" b="1" dirty="0">
                <a:cs typeface="B Nazanin" panose="00000400000000000000" pitchFamily="2" charset="-78"/>
              </a:rPr>
              <a:t>فعالیت‌های خارجی </a:t>
            </a:r>
            <a:endParaRPr lang="fa-IR" altLang="fa-IR" sz="2800" b="1" dirty="0"/>
          </a:p>
        </p:txBody>
      </p:sp>
    </p:spTree>
    <p:extLst>
      <p:ext uri="{BB962C8B-B14F-4D97-AF65-F5344CB8AC3E}">
        <p14:creationId xmlns:p14="http://schemas.microsoft.com/office/powerpoint/2010/main" val="3341483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03848" y="332656"/>
            <a:ext cx="7023154" cy="868346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457200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توجیه اقتصادي ایده </a:t>
            </a:r>
          </a:p>
        </p:txBody>
      </p:sp>
    </p:spTree>
    <p:extLst>
      <p:ext uri="{BB962C8B-B14F-4D97-AF65-F5344CB8AC3E}">
        <p14:creationId xmlns:p14="http://schemas.microsoft.com/office/powerpoint/2010/main" val="898420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8229600" cy="796908"/>
          </a:xfrm>
        </p:spPr>
        <p:txBody>
          <a:bodyPr vert="horz" lIns="91440" tIns="45720" rIns="91440" bIns="45720" rtlCol="0" anchor="t">
            <a:noAutofit/>
          </a:bodyPr>
          <a:lstStyle/>
          <a:p>
            <a:pPr defTabSz="457200" rtl="1"/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موانع و مشكلات اجرايي (مالي/غيرمالي)</a:t>
            </a:r>
            <a:r>
              <a:rPr lang="fa-IR" sz="2800" b="1" dirty="0">
                <a:latin typeface="IranNastaliq" pitchFamily="18" charset="0"/>
                <a:cs typeface="B Titr" panose="00000700000000000000" pitchFamily="2" charset="-78"/>
              </a:rPr>
              <a:t/>
            </a:r>
            <a:br>
              <a:rPr lang="fa-IR" sz="2800" b="1" dirty="0">
                <a:latin typeface="IranNastaliq" pitchFamily="18" charset="0"/>
                <a:cs typeface="B Titr" panose="00000700000000000000" pitchFamily="2" charset="-78"/>
              </a:rPr>
            </a:br>
            <a:endParaRPr lang="fa-IR" sz="2800" b="1" dirty="0">
              <a:latin typeface="IranNastaliq" pitchFamily="18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5833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627784" y="404664"/>
            <a:ext cx="7056783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457200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فرصت هاي كاري (حال و آینده) </a:t>
            </a:r>
          </a:p>
        </p:txBody>
      </p:sp>
    </p:spTree>
    <p:extLst>
      <p:ext uri="{BB962C8B-B14F-4D97-AF65-F5344CB8AC3E}">
        <p14:creationId xmlns:p14="http://schemas.microsoft.com/office/powerpoint/2010/main" val="2759666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635896" y="332656"/>
            <a:ext cx="6745456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457200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بررسی بازار ایده </a:t>
            </a:r>
          </a:p>
        </p:txBody>
      </p:sp>
    </p:spTree>
    <p:extLst>
      <p:ext uri="{BB962C8B-B14F-4D97-AF65-F5344CB8AC3E}">
        <p14:creationId xmlns:p14="http://schemas.microsoft.com/office/powerpoint/2010/main" val="870158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76456" cy="13573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457200" rtl="1"/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معرفی رقبا در بازار(داخل و خارج) و نقاط قوت و ضعف به تفکیک </a:t>
            </a:r>
          </a:p>
        </p:txBody>
      </p:sp>
    </p:spTree>
    <p:extLst>
      <p:ext uri="{BB962C8B-B14F-4D97-AF65-F5344CB8AC3E}">
        <p14:creationId xmlns:p14="http://schemas.microsoft.com/office/powerpoint/2010/main" val="35588390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483768" y="260648"/>
            <a:ext cx="7236296" cy="12858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457200" rtl="1"/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وجه تمايز و شاخص اصلي نسبت به رقبا</a:t>
            </a:r>
          </a:p>
        </p:txBody>
      </p:sp>
    </p:spTree>
    <p:extLst>
      <p:ext uri="{BB962C8B-B14F-4D97-AF65-F5344CB8AC3E}">
        <p14:creationId xmlns:p14="http://schemas.microsoft.com/office/powerpoint/2010/main" val="3508071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7739607" cy="664936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457200" rtl="1"/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مراحل برنامه كاري هسته در دوره رشد مقدماتي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966096"/>
              </p:ext>
            </p:extLst>
          </p:nvPr>
        </p:nvGraphicFramePr>
        <p:xfrm>
          <a:off x="494278" y="1916832"/>
          <a:ext cx="8091994" cy="3003157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{69012ECD-51FC-41F1-AA8D-1B2483CD663E}</a:tableStyleId>
              </a:tblPr>
              <a:tblGrid>
                <a:gridCol w="27997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465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430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299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916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4307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5049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624447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cs typeface="B Titr" panose="00000700000000000000" pitchFamily="2" charset="-78"/>
                        </a:rPr>
                        <a:t>نوع فعاليت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cs typeface="B Titr" panose="00000700000000000000" pitchFamily="2" charset="-78"/>
                        </a:rPr>
                        <a:t>ماه اول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cs typeface="B Titr" panose="00000700000000000000" pitchFamily="2" charset="-78"/>
                        </a:rPr>
                        <a:t>ماه دوم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cs typeface="B Titr" panose="00000700000000000000" pitchFamily="2" charset="-78"/>
                        </a:rPr>
                        <a:t>ماه سوم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cs typeface="B Titr" panose="00000700000000000000" pitchFamily="2" charset="-78"/>
                        </a:rPr>
                        <a:t>ماه چهارم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cs typeface="B Titr" panose="00000700000000000000" pitchFamily="2" charset="-78"/>
                        </a:rPr>
                        <a:t>ماه پنجم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cs typeface="B Titr" panose="00000700000000000000" pitchFamily="2" charset="-78"/>
                        </a:rPr>
                        <a:t>ماه ششم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3446"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3446"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3446"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3446"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3446"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8034"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3446"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66514" marR="665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378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244015"/>
            <a:ext cx="6347713" cy="731168"/>
          </a:xfrm>
        </p:spPr>
        <p:txBody>
          <a:bodyPr>
            <a:normAutofit/>
          </a:bodyPr>
          <a:lstStyle/>
          <a:p>
            <a:pPr algn="r"/>
            <a:r>
              <a:rPr lang="fa-IR" sz="2800" b="1" dirty="0">
                <a:solidFill>
                  <a:srgbClr val="C00000"/>
                </a:solidFill>
                <a:latin typeface="IranNastaliq" pitchFamily="18" charset="0"/>
                <a:cs typeface="B Titr" panose="00000700000000000000" pitchFamily="2" charset="-78"/>
              </a:rPr>
              <a:t>نکات: </a:t>
            </a:r>
            <a:endParaRPr lang="fa-IR" sz="28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19808"/>
            <a:ext cx="8143389" cy="5173488"/>
          </a:xfrm>
        </p:spPr>
        <p:txBody>
          <a:bodyPr>
            <a:noAutofit/>
          </a:bodyPr>
          <a:lstStyle/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جهت معرفی واحد در مرکز رشد مقدماتی لازم است تمامی اطلاعات این فایل را ارائه و چنانچه اطلاعات تكميلي ديگري داريد اضافه نمایید.</a:t>
            </a:r>
          </a:p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صفحات به اين صورت(4 از 20) شماره‌بندي شود.</a:t>
            </a:r>
          </a:p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زمان ارائه 20 دقیقه می باشد</a:t>
            </a:r>
            <a:r>
              <a:rPr lang="fa-IR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(4دقیقه معرفی نیروی انسانی و رزومه، 8 دقیقه ویژگی‌های نوآورانه/فناورانه ایده، 8 دقیقه برنامه کسب و کار)</a:t>
            </a:r>
          </a:p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فايل تهيه شده را حتما روز قبل از برگزاري جلسه به آدرس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paziresh@istt.ir </a:t>
            </a:r>
            <a:r>
              <a:rPr lang="fa-IR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 ايميل يا روي سامانه بارگذاري  فرماييد. </a:t>
            </a:r>
            <a:endParaRPr lang="fa-IR" sz="2400" dirty="0">
              <a:solidFill>
                <a:srgbClr val="C00000"/>
              </a:solidFill>
            </a:endParaRPr>
          </a:p>
        </p:txBody>
      </p:sp>
      <p:sp>
        <p:nvSpPr>
          <p:cNvPr id="5" name="Frame 4">
            <a:extLst>
              <a:ext uri="{FF2B5EF4-FFF2-40B4-BE49-F238E27FC236}">
                <a16:creationId xmlns:a16="http://schemas.microsoft.com/office/drawing/2014/main" xmlns="" id="{595AEB3A-EFF4-3393-E48A-E18535F9E37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519"/>
            </a:avLst>
          </a:prstGeom>
          <a:solidFill>
            <a:srgbClr val="990000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366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00034" y="1916832"/>
            <a:ext cx="8143932" cy="3643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algn="ctr" rtl="1" fontAlgn="auto">
              <a:spcBef>
                <a:spcPct val="0"/>
              </a:spcBef>
              <a:spcAft>
                <a:spcPts val="0"/>
              </a:spcAft>
              <a:buNone/>
              <a:defRPr sz="2800" b="1" baseline="0">
                <a:latin typeface="IranNastaliq" pitchFamily="18" charset="0"/>
                <a:ea typeface="+mj-ea"/>
                <a:cs typeface="B Titr" panose="00000700000000000000" pitchFamily="2" charset="-78"/>
              </a:defRPr>
            </a:lvl1pPr>
            <a:lvl2pPr rtl="1">
              <a:defRPr>
                <a:solidFill>
                  <a:schemeClr val="tx2"/>
                </a:solidFill>
              </a:defRPr>
            </a:lvl2pPr>
            <a:lvl3pPr rtl="1">
              <a:defRPr>
                <a:solidFill>
                  <a:schemeClr val="tx2"/>
                </a:solidFill>
              </a:defRPr>
            </a:lvl3pPr>
            <a:lvl4pPr rtl="1">
              <a:defRPr>
                <a:solidFill>
                  <a:schemeClr val="tx2"/>
                </a:solidFill>
              </a:defRPr>
            </a:lvl4pPr>
            <a:lvl5pPr rtl="1">
              <a:defRPr>
                <a:solidFill>
                  <a:schemeClr val="tx2"/>
                </a:solidFill>
              </a:defRPr>
            </a:lvl5pPr>
            <a:lvl6pPr rtl="1">
              <a:defRPr>
                <a:solidFill>
                  <a:schemeClr val="tx2"/>
                </a:solidFill>
              </a:defRPr>
            </a:lvl6pPr>
            <a:lvl7pPr rtl="1">
              <a:defRPr>
                <a:solidFill>
                  <a:schemeClr val="tx2"/>
                </a:solidFill>
              </a:defRPr>
            </a:lvl7pPr>
            <a:lvl8pPr rtl="1">
              <a:defRPr>
                <a:solidFill>
                  <a:schemeClr val="tx2"/>
                </a:solidFill>
              </a:defRPr>
            </a:lvl8pPr>
            <a:lvl9pPr rtl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200000"/>
              </a:lnSpc>
            </a:pPr>
            <a:r>
              <a:rPr lang="fa-IR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</a:rPr>
              <a:t>با</a:t>
            </a:r>
            <a:r>
              <a:rPr lang="fa-IR" dirty="0"/>
              <a:t> </a:t>
            </a:r>
            <a:r>
              <a:rPr lang="fa-IR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</a:rPr>
              <a:t>تشکر</a:t>
            </a:r>
            <a:r>
              <a:rPr lang="fa-IR" dirty="0"/>
              <a:t/>
            </a:r>
            <a:br>
              <a:rPr lang="fa-IR" dirty="0"/>
            </a:br>
            <a:r>
              <a:rPr lang="fa-IR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</a:rPr>
              <a:t>هسته ......</a:t>
            </a:r>
          </a:p>
        </p:txBody>
      </p:sp>
    </p:spTree>
    <p:extLst>
      <p:ext uri="{BB962C8B-B14F-4D97-AF65-F5344CB8AC3E}">
        <p14:creationId xmlns:p14="http://schemas.microsoft.com/office/powerpoint/2010/main" val="95200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18456" y="620688"/>
            <a:ext cx="6707088" cy="98588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baseline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B Nazanin" panose="00000400000000000000" pitchFamily="2" charset="-78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عنوان هسته......</a:t>
            </a:r>
            <a:r>
              <a:rPr lang="fa-IR" sz="3200" b="1" dirty="0">
                <a:solidFill>
                  <a:schemeClr val="tx1"/>
                </a:solidFill>
                <a:latin typeface="IranNastaliq" pitchFamily="18" charset="0"/>
                <a:cs typeface="B Titr" panose="00000700000000000000" pitchFamily="2" charset="-78"/>
              </a:rPr>
              <a:t/>
            </a:r>
            <a:br>
              <a:rPr lang="fa-IR" sz="3200" b="1" dirty="0">
                <a:solidFill>
                  <a:schemeClr val="tx1"/>
                </a:solidFill>
                <a:latin typeface="IranNastaliq" pitchFamily="18" charset="0"/>
                <a:cs typeface="B Titr" panose="00000700000000000000" pitchFamily="2" charset="-78"/>
              </a:rPr>
            </a:br>
            <a:endParaRPr lang="fa-IR" sz="3200" b="1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26390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483768" y="332656"/>
            <a:ext cx="7577235" cy="8572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algn="ctr" rtl="1" fontAlgn="auto">
              <a:spcBef>
                <a:spcPct val="0"/>
              </a:spcBef>
              <a:spcAft>
                <a:spcPts val="0"/>
              </a:spcAft>
              <a:buNone/>
              <a:defRPr sz="2800" b="1" baseline="0">
                <a:latin typeface="IranNastaliq" pitchFamily="18" charset="0"/>
                <a:ea typeface="+mj-ea"/>
                <a:cs typeface="B Titr" panose="00000700000000000000" pitchFamily="2" charset="-78"/>
              </a:defRPr>
            </a:lvl1pPr>
            <a:lvl2pPr rtl="1">
              <a:defRPr>
                <a:solidFill>
                  <a:schemeClr val="tx2"/>
                </a:solidFill>
              </a:defRPr>
            </a:lvl2pPr>
            <a:lvl3pPr rtl="1">
              <a:defRPr>
                <a:solidFill>
                  <a:schemeClr val="tx2"/>
                </a:solidFill>
              </a:defRPr>
            </a:lvl3pPr>
            <a:lvl4pPr rtl="1">
              <a:defRPr>
                <a:solidFill>
                  <a:schemeClr val="tx2"/>
                </a:solidFill>
              </a:defRPr>
            </a:lvl4pPr>
            <a:lvl5pPr rtl="1">
              <a:defRPr>
                <a:solidFill>
                  <a:schemeClr val="tx2"/>
                </a:solidFill>
              </a:defRPr>
            </a:lvl5pPr>
            <a:lvl6pPr rtl="1">
              <a:defRPr>
                <a:solidFill>
                  <a:schemeClr val="tx2"/>
                </a:solidFill>
              </a:defRPr>
            </a:lvl6pPr>
            <a:lvl7pPr rtl="1">
              <a:defRPr>
                <a:solidFill>
                  <a:schemeClr val="tx2"/>
                </a:solidFill>
              </a:defRPr>
            </a:lvl7pPr>
            <a:lvl8pPr rtl="1">
              <a:defRPr>
                <a:solidFill>
                  <a:schemeClr val="tx2"/>
                </a:solidFill>
              </a:defRPr>
            </a:lvl8pPr>
            <a:lvl9pPr rtl="1">
              <a:defRPr>
                <a:solidFill>
                  <a:schemeClr val="tx2"/>
                </a:solidFill>
              </a:defRPr>
            </a:lvl9pPr>
          </a:lstStyle>
          <a:p>
            <a:r>
              <a:rPr lang="fa-IR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</a:rPr>
              <a:t>معرفی موسسين و اعضا اصلي هسته</a:t>
            </a:r>
          </a:p>
        </p:txBody>
      </p:sp>
      <p:graphicFrame>
        <p:nvGraphicFramePr>
          <p:cNvPr id="5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986889"/>
              </p:ext>
            </p:extLst>
          </p:nvPr>
        </p:nvGraphicFramePr>
        <p:xfrm>
          <a:off x="576461" y="1978056"/>
          <a:ext cx="8027987" cy="2382856"/>
        </p:xfrm>
        <a:graphic>
          <a:graphicData uri="http://schemas.openxmlformats.org/drawingml/2006/table">
            <a:tbl>
              <a:tblPr rtl="1">
                <a:tableStyleId>{5940675A-B579-460E-94D1-54222C63F5DA}</a:tableStyleId>
              </a:tblPr>
              <a:tblGrid>
                <a:gridCol w="14962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788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835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86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36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9694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24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500" b="1" u="none" strike="noStrike" cap="none" normalizeH="0" baseline="0" dirty="0">
                          <a:ln>
                            <a:noFill/>
                          </a:ln>
                          <a:effectLst/>
                          <a:cs typeface="B Titr" panose="00000700000000000000" pitchFamily="2" charset="-78"/>
                        </a:rPr>
                        <a:t>نام </a:t>
                      </a: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effectLst/>
                          <a:cs typeface="B Titr" panose="00000700000000000000" pitchFamily="2" charset="-78"/>
                        </a:rPr>
                        <a:t> </a:t>
                      </a:r>
                      <a:r>
                        <a:rPr kumimoji="0" lang="fa-IR" sz="1500" b="1" u="none" strike="noStrike" cap="none" normalizeH="0" baseline="0" dirty="0">
                          <a:ln>
                            <a:noFill/>
                          </a:ln>
                          <a:effectLst/>
                          <a:cs typeface="B Titr" panose="00000700000000000000" pitchFamily="2" charset="-78"/>
                        </a:rPr>
                        <a:t>و </a:t>
                      </a:r>
                      <a:endParaRPr kumimoji="0" lang="en-US" sz="1500" b="1" u="none" strike="noStrike" cap="none" normalizeH="0" baseline="0" dirty="0">
                        <a:ln>
                          <a:noFill/>
                        </a:ln>
                        <a:effectLst/>
                        <a:cs typeface="B Titr" panose="00000700000000000000" pitchFamily="2" charset="-78"/>
                      </a:endParaRPr>
                    </a:p>
                    <a:p>
                      <a:pPr marL="8255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500" b="1" u="none" strike="noStrike" cap="none" normalizeH="0" baseline="0" dirty="0">
                          <a:ln>
                            <a:noFill/>
                          </a:ln>
                          <a:effectLst/>
                          <a:cs typeface="B Titr" panose="00000700000000000000" pitchFamily="2" charset="-78"/>
                        </a:rPr>
                        <a:t>نام خانوادگی</a:t>
                      </a:r>
                      <a:endParaRPr kumimoji="0" lang="en-US" sz="1500" b="1" u="none" strike="noStrike" cap="none" normalizeH="0" baseline="0" dirty="0">
                        <a:ln>
                          <a:noFill/>
                        </a:ln>
                        <a:effectLst/>
                        <a:cs typeface="B Titr" panose="00000700000000000000" pitchFamily="2" charset="-78"/>
                      </a:endParaRPr>
                    </a:p>
                  </a:txBody>
                  <a:tcPr marL="91436" marR="91436" anchor="ctr" horzOverflow="overflow"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u="none" strike="noStrike" cap="none" normalizeH="0" baseline="0" dirty="0">
                          <a:ln>
                            <a:noFill/>
                          </a:ln>
                          <a:effectLst/>
                          <a:cs typeface="B Titr" panose="00000700000000000000" pitchFamily="2" charset="-78"/>
                        </a:rPr>
                        <a:t>مدرک تحصيلي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91436" marR="91436" anchor="ctr" horzOverflow="overflow"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u="none" strike="noStrike" cap="none" normalizeH="0" baseline="0" dirty="0">
                          <a:ln>
                            <a:noFill/>
                          </a:ln>
                          <a:effectLst/>
                          <a:cs typeface="B Titr" panose="00000700000000000000" pitchFamily="2" charset="-78"/>
                        </a:rPr>
                        <a:t>زمينة تخصصي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91436" marR="91436" anchor="ctr" horzOverflow="overflow"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u="none" strike="noStrike" cap="none" normalizeH="0" baseline="0" dirty="0">
                          <a:ln>
                            <a:noFill/>
                          </a:ln>
                          <a:effectLst/>
                          <a:cs typeface="B Titr" panose="00000700000000000000" pitchFamily="2" charset="-78"/>
                        </a:rPr>
                        <a:t>سمت </a:t>
                      </a:r>
                      <a:r>
                        <a:rPr kumimoji="0" lang="fa-IR" sz="15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در واحد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91436" marR="91436" anchor="ctr" horzOverflow="overflow"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u="none" strike="noStrike" cap="none" normalizeH="0" baseline="0" dirty="0">
                          <a:ln>
                            <a:noFill/>
                          </a:ln>
                          <a:effectLst/>
                          <a:cs typeface="B Titr" panose="00000700000000000000" pitchFamily="2" charset="-78"/>
                        </a:rPr>
                        <a:t>نوع همکاری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91436" marR="91436" horzOverflow="overflow"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70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u="none" strike="noStrike" cap="none" normalizeH="0" baseline="0" dirty="0">
                          <a:ln>
                            <a:noFill/>
                          </a:ln>
                          <a:effectLst/>
                          <a:cs typeface="B Titr" panose="00000700000000000000" pitchFamily="2" charset="-78"/>
                        </a:rPr>
                        <a:t>تمام وقت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91436" marR="91436" horzOverflow="overflow"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u="none" strike="noStrike" cap="none" normalizeH="0" baseline="0" dirty="0">
                          <a:ln>
                            <a:noFill/>
                          </a:ln>
                          <a:effectLst/>
                          <a:cs typeface="B Titr" panose="00000700000000000000" pitchFamily="2" charset="-78"/>
                        </a:rPr>
                        <a:t>پاره وقت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marL="91436" marR="91436" horzOverflow="overflow"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2155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6261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7197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1691680" y="4904457"/>
            <a:ext cx="84249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altLang="fa-I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 elham"/>
                <a:cs typeface="B Nazanin" panose="00000400000000000000" pitchFamily="2" charset="-78"/>
              </a:rPr>
              <a:t>برای هر فرد می توان یک اسلاید رزومه عضو قرار داد تا درصورت لزوم ارائه شود</a:t>
            </a:r>
            <a:endParaRPr lang="en-US" altLang="fa-IR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 elham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16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915816" y="260648"/>
            <a:ext cx="7505227" cy="8572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457200" rtl="1"/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معرفي اعضای همکار هسته</a:t>
            </a:r>
          </a:p>
        </p:txBody>
      </p:sp>
      <p:graphicFrame>
        <p:nvGraphicFramePr>
          <p:cNvPr id="5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740927"/>
              </p:ext>
            </p:extLst>
          </p:nvPr>
        </p:nvGraphicFramePr>
        <p:xfrm>
          <a:off x="648469" y="1745264"/>
          <a:ext cx="8027987" cy="2520016"/>
        </p:xfrm>
        <a:graphic>
          <a:graphicData uri="http://schemas.openxmlformats.org/drawingml/2006/table">
            <a:tbl>
              <a:tblPr rtl="1">
                <a:tableStyleId>{616DA210-FB5B-4158-B5E0-FEB733F419BA}</a:tableStyleId>
              </a:tblPr>
              <a:tblGrid>
                <a:gridCol w="14962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766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858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86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36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9694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76456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+mn-ea"/>
                          <a:cs typeface="B Titr" panose="00000700000000000000" pitchFamily="2" charset="-78"/>
                        </a:rPr>
                        <a:t>نام</a:t>
                      </a: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+mn-ea"/>
                          <a:cs typeface="B Titr" panose="00000700000000000000" pitchFamily="2" charset="-78"/>
                        </a:rPr>
                        <a:t> </a:t>
                      </a:r>
                      <a:r>
                        <a:rPr kumimoji="0" lang="fa-I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+mn-ea"/>
                          <a:cs typeface="B Titr" panose="00000700000000000000" pitchFamily="2" charset="-78"/>
                        </a:rPr>
                        <a:t> و 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8255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+mn-ea"/>
                          <a:cs typeface="B Titr" panose="00000700000000000000" pitchFamily="2" charset="-78"/>
                        </a:rPr>
                        <a:t>نام خانوادگی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91436" marR="91436" anchor="ctr" horzOverflow="overflow"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+mn-ea"/>
                          <a:cs typeface="B Titr" panose="00000700000000000000" pitchFamily="2" charset="-78"/>
                        </a:rPr>
                        <a:t>مدرک تحصيلي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91436" marR="91436" anchor="ctr" horzOverflow="overflow"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+mn-ea"/>
                          <a:cs typeface="B Titr" panose="00000700000000000000" pitchFamily="2" charset="-78"/>
                        </a:rPr>
                        <a:t>زمينة تخصصي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91436" marR="91436" anchor="ctr" horzOverflow="overflow"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  <a:defRPr/>
                      </a:pPr>
                      <a:r>
                        <a:rPr kumimoji="0" lang="fa-I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+mn-ea"/>
                          <a:cs typeface="B Titr" panose="00000700000000000000" pitchFamily="2" charset="-78"/>
                        </a:rPr>
                        <a:t>سمت در واحد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91436" marR="91436" anchor="ctr" horzOverflow="overflow"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+mn-ea"/>
                          <a:cs typeface="B Titr" panose="00000700000000000000" pitchFamily="2" charset="-78"/>
                        </a:rPr>
                        <a:t>نوع همکاری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91436" marR="91436" anchor="ctr" horzOverflow="overflow"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+mn-ea"/>
                          <a:cs typeface="B Titr" panose="00000700000000000000" pitchFamily="2" charset="-78"/>
                        </a:rPr>
                        <a:t>تمام وقت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91436" marR="91436" anchor="ctr" horzOverflow="overflow"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+mn-ea"/>
                          <a:cs typeface="B Titr" panose="00000700000000000000" pitchFamily="2" charset="-78"/>
                        </a:rPr>
                        <a:t>پاره وقت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91436" marR="91436" anchor="ctr" horzOverflow="overflow"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2155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6261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7197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1763688" y="4869160"/>
            <a:ext cx="856895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altLang="fa-I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 elham"/>
                <a:cs typeface="B Nazanin" panose="00000400000000000000" pitchFamily="2" charset="-78"/>
              </a:rPr>
              <a:t>برای هر فرد می‌توان یک اسلاید رزومه عضو قرار داد تا درصورت لزوم ارائه شود</a:t>
            </a:r>
            <a:endParaRPr lang="en-US" altLang="fa-IR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 elham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7682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23728" y="404664"/>
            <a:ext cx="8229600" cy="1143008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457200" rtl="1"/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معرفي مشاور علمی يا اقتصادي</a:t>
            </a:r>
          </a:p>
        </p:txBody>
      </p:sp>
    </p:spTree>
    <p:extLst>
      <p:ext uri="{BB962C8B-B14F-4D97-AF65-F5344CB8AC3E}">
        <p14:creationId xmlns:p14="http://schemas.microsoft.com/office/powerpoint/2010/main" val="956047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-468560" y="332656"/>
            <a:ext cx="9145017" cy="1320800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r" defTabSz="457200" rtl="1">
              <a:lnSpc>
                <a:spcPct val="150000"/>
              </a:lnSpc>
            </a:pPr>
            <a:r>
              <a:rPr lang="fa-IR" sz="31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معرفی سوابق پژوهشی</a:t>
            </a: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/>
            </a:r>
            <a:b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</a:b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/>
            </a:r>
            <a:b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</a:b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ea typeface="+mn-ea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7971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79912" y="260648"/>
            <a:ext cx="6347713" cy="1320800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defTabSz="457200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عنوان ایده محوری:</a:t>
            </a:r>
            <a:b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</a:b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خلاصه ایده محوری: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1259632" y="3140968"/>
            <a:ext cx="4686025" cy="1099845"/>
          </a:xfrm>
          <a:prstGeom prst="rect">
            <a:avLst/>
          </a:prstGeom>
        </p:spPr>
        <p:txBody>
          <a:bodyPr/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buFont typeface="Wingdings 3" charset="2"/>
              <a:buNone/>
            </a:pPr>
            <a:r>
              <a:rPr lang="fa-IR" sz="1400" b="1" dirty="0">
                <a:solidFill>
                  <a:srgbClr val="FF0000"/>
                </a:solidFill>
                <a:latin typeface="Gill Sans MT"/>
                <a:cs typeface="B Nazanin" pitchFamily="2" charset="-78"/>
              </a:rPr>
              <a:t>درصورت امکان تصویر محصول اضافه شود</a:t>
            </a:r>
            <a:endParaRPr lang="fa-IR" altLang="fa-IR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126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139952" y="332656"/>
            <a:ext cx="6375652" cy="1143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457200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هدف از ایده: </a:t>
            </a:r>
          </a:p>
        </p:txBody>
      </p:sp>
    </p:spTree>
    <p:extLst>
      <p:ext uri="{BB962C8B-B14F-4D97-AF65-F5344CB8AC3E}">
        <p14:creationId xmlns:p14="http://schemas.microsoft.com/office/powerpoint/2010/main" val="67807887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5416</TotalTime>
  <Words>274</Words>
  <Application>Microsoft Office PowerPoint</Application>
  <PresentationFormat>On-screen Show (4:3)</PresentationFormat>
  <Paragraphs>102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8" baseType="lpstr">
      <vt:lpstr>2  Nazanin</vt:lpstr>
      <vt:lpstr>2 elham</vt:lpstr>
      <vt:lpstr>Arial</vt:lpstr>
      <vt:lpstr>B Nazanin</vt:lpstr>
      <vt:lpstr>B Titr</vt:lpstr>
      <vt:lpstr>Calibri</vt:lpstr>
      <vt:lpstr>Calibri Light</vt:lpstr>
      <vt:lpstr>Gill Sans MT</vt:lpstr>
      <vt:lpstr>IranNastaliq</vt:lpstr>
      <vt:lpstr>Majalla UI</vt:lpstr>
      <vt:lpstr>Nazanin</vt:lpstr>
      <vt:lpstr>Times New Roman</vt:lpstr>
      <vt:lpstr>Tw Cen MT</vt:lpstr>
      <vt:lpstr>Wingdings</vt:lpstr>
      <vt:lpstr>Wingdings 2</vt:lpstr>
      <vt:lpstr>Wingdings 3</vt:lpstr>
      <vt:lpstr>Droplet</vt:lpstr>
      <vt:lpstr>Custom Design</vt:lpstr>
      <vt:lpstr>PowerPoint Presentation</vt:lpstr>
      <vt:lpstr>نکات: </vt:lpstr>
      <vt:lpstr>PowerPoint Presentation</vt:lpstr>
      <vt:lpstr>PowerPoint Presentation</vt:lpstr>
      <vt:lpstr>معرفي اعضای همکار هسته</vt:lpstr>
      <vt:lpstr>معرفي مشاور علمی يا اقتصادي</vt:lpstr>
      <vt:lpstr>معرفی سوابق پژوهشی  </vt:lpstr>
      <vt:lpstr>عنوان ایده محوری: خلاصه ایده محوری:</vt:lpstr>
      <vt:lpstr>هدف از ایده: </vt:lpstr>
      <vt:lpstr>توجيه فني ایده:</vt:lpstr>
      <vt:lpstr>توجیه فناورانه/نوآورانه بودن ايده: </vt:lpstr>
      <vt:lpstr>فعاليت هاي تحقيقاتي انجام گرفته مرتبط با ایده</vt:lpstr>
      <vt:lpstr>توجیه اقتصادي ایده </vt:lpstr>
      <vt:lpstr>موانع و مشكلات اجرايي (مالي/غيرمالي) </vt:lpstr>
      <vt:lpstr>فرصت هاي كاري (حال و آینده) </vt:lpstr>
      <vt:lpstr>بررسی بازار ایده </vt:lpstr>
      <vt:lpstr>معرفی رقبا در بازار(داخل و خارج) و نقاط قوت و ضعف به تفکیک </vt:lpstr>
      <vt:lpstr>وجه تمايز و شاخص اصلي نسبت به رقبا</vt:lpstr>
      <vt:lpstr>مراحل برنامه كاري هسته در دوره رشد مقدماتي</vt:lpstr>
      <vt:lpstr>PowerPoint Presentation</vt:lpstr>
    </vt:vector>
  </TitlesOfParts>
  <Company>#%www.IRWIT.com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Gsoft Group</dc:creator>
  <cp:lastModifiedBy>Parvaneh Hamedani</cp:lastModifiedBy>
  <cp:revision>203</cp:revision>
  <dcterms:created xsi:type="dcterms:W3CDTF">2010-07-23T06:35:44Z</dcterms:created>
  <dcterms:modified xsi:type="dcterms:W3CDTF">2023-01-17T06:25:27Z</dcterms:modified>
</cp:coreProperties>
</file>