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4" r:id="rId1"/>
    <p:sldMasterId id="2147483933" r:id="rId2"/>
    <p:sldMasterId id="2147483945" r:id="rId3"/>
  </p:sldMasterIdLst>
  <p:notesMasterIdLst>
    <p:notesMasterId r:id="rId34"/>
  </p:notesMasterIdLst>
  <p:handoutMasterIdLst>
    <p:handoutMasterId r:id="rId35"/>
  </p:handoutMasterIdLst>
  <p:sldIdLst>
    <p:sldId id="531" r:id="rId4"/>
    <p:sldId id="528" r:id="rId5"/>
    <p:sldId id="497" r:id="rId6"/>
    <p:sldId id="498" r:id="rId7"/>
    <p:sldId id="499" r:id="rId8"/>
    <p:sldId id="500" r:id="rId9"/>
    <p:sldId id="501" r:id="rId10"/>
    <p:sldId id="502" r:id="rId11"/>
    <p:sldId id="503" r:id="rId12"/>
    <p:sldId id="530" r:id="rId13"/>
    <p:sldId id="521" r:id="rId14"/>
    <p:sldId id="504" r:id="rId15"/>
    <p:sldId id="507" r:id="rId16"/>
    <p:sldId id="508" r:id="rId17"/>
    <p:sldId id="509" r:id="rId18"/>
    <p:sldId id="510" r:id="rId19"/>
    <p:sldId id="511" r:id="rId20"/>
    <p:sldId id="512" r:id="rId21"/>
    <p:sldId id="514" r:id="rId22"/>
    <p:sldId id="515" r:id="rId23"/>
    <p:sldId id="522" r:id="rId24"/>
    <p:sldId id="525" r:id="rId25"/>
    <p:sldId id="516" r:id="rId26"/>
    <p:sldId id="517" r:id="rId27"/>
    <p:sldId id="524" r:id="rId28"/>
    <p:sldId id="523" r:id="rId29"/>
    <p:sldId id="518" r:id="rId30"/>
    <p:sldId id="526" r:id="rId31"/>
    <p:sldId id="527" r:id="rId32"/>
    <p:sldId id="520" r:id="rId33"/>
  </p:sldIdLst>
  <p:sldSz cx="9144000" cy="6858000" type="screen4x3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B2B0D2"/>
    <a:srgbClr val="990000"/>
    <a:srgbClr val="FF9933"/>
    <a:srgbClr val="000099"/>
    <a:srgbClr val="008000"/>
    <a:srgbClr val="00007A"/>
    <a:srgbClr val="7E0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632" autoAdjust="0"/>
    <p:restoredTop sz="97117" autoAdjust="0"/>
  </p:normalViewPr>
  <p:slideViewPr>
    <p:cSldViewPr>
      <p:cViewPr varScale="1">
        <p:scale>
          <a:sx n="92" d="100"/>
          <a:sy n="92" d="100"/>
        </p:scale>
        <p:origin x="46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996"/>
    </p:cViewPr>
  </p:sorterViewPr>
  <p:notesViewPr>
    <p:cSldViewPr>
      <p:cViewPr>
        <p:scale>
          <a:sx n="125" d="100"/>
          <a:sy n="125" d="100"/>
        </p:scale>
        <p:origin x="-348" y="-72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ableStyles" Target="tableStyles.xml"/><Relationship Id="rId21" Type="http://schemas.openxmlformats.org/officeDocument/2006/relationships/slide" Target="slides/slide18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797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t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Arial" pitchFamily="34" charset="0"/>
                <a:cs typeface="B Nazanin" pitchFamily="2" charset="-78"/>
              </a:defRPr>
            </a:lvl1pPr>
          </a:lstStyle>
          <a:p>
            <a:pPr>
              <a:defRPr/>
            </a:pPr>
            <a:r>
              <a:rPr lang="ar-SA"/>
              <a:t>کارگاه آموزشی مدیریت مراکز رشد: فرایندها و شیوه های اجرایی از پذیرش تا خروج واحد های فناور- </a:t>
            </a:r>
            <a:r>
              <a:rPr lang="fa-IR"/>
              <a:t>فروردین</a:t>
            </a:r>
            <a:r>
              <a:rPr lang="ar-SA"/>
              <a:t> ماه</a:t>
            </a:r>
            <a:r>
              <a:rPr lang="fa-IR"/>
              <a:t> 1388</a:t>
            </a:r>
            <a:endParaRPr lang="en-US"/>
          </a:p>
        </p:txBody>
      </p:sp>
      <p:sp>
        <p:nvSpPr>
          <p:cNvPr id="4782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b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Arial" pitchFamily="34" charset="0"/>
                <a:cs typeface="B Nazanin" pitchFamily="2" charset="-78"/>
              </a:defRPr>
            </a:lvl1pPr>
          </a:lstStyle>
          <a:p>
            <a:pPr>
              <a:defRPr/>
            </a:pPr>
            <a:r>
              <a:rPr lang="fa-IR"/>
              <a:t>شهرک علمی و تحقیقاتی اصفهان</a:t>
            </a:r>
            <a:endParaRPr lang="en-US"/>
          </a:p>
        </p:txBody>
      </p:sp>
      <p:sp>
        <p:nvSpPr>
          <p:cNvPr id="4782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B3E7C34-D572-4DD8-AE67-3E0394F898E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72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9" tIns="47830" rIns="95659" bIns="47830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9" tIns="47830" rIns="95659" bIns="47830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9" tIns="47830" rIns="95659" bIns="478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9" tIns="47830" rIns="95659" bIns="47830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9" tIns="47830" rIns="95659" bIns="47830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9537A90-3E87-481F-B012-6829A6767FF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5726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30FE99-4D35-42BF-B1A3-1A76DCEB0F36}" type="slidenum">
              <a:rPr lang="ar-SA" smtClean="0"/>
              <a:pPr/>
              <a:t>3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7742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C36702-865F-43D3-AA05-33A49B096860}" type="slidenum">
              <a:rPr lang="ar-SA" smtClean="0"/>
              <a:pPr/>
              <a:t>12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2839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460FA7-168B-4028-A990-0EF62F7920C6}" type="slidenum">
              <a:rPr lang="ar-SA" smtClean="0"/>
              <a:pPr/>
              <a:t>13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533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5C2679-6AE7-4E6F-90E7-33863B987204}" type="slidenum">
              <a:rPr lang="ar-SA" smtClean="0"/>
              <a:pPr/>
              <a:t>14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460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B33FC8-6A4E-421F-94E8-CA8187238C47}" type="slidenum">
              <a:rPr lang="ar-SA" smtClean="0"/>
              <a:pPr/>
              <a:t>15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540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B0F139-822D-4621-9598-1BD8745890C0}" type="slidenum">
              <a:rPr lang="ar-SA" smtClean="0"/>
              <a:pPr/>
              <a:t>16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452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27F311-84A0-4D69-97BB-0FAA24D02B8E}" type="slidenum">
              <a:rPr lang="ar-SA" smtClean="0"/>
              <a:pPr/>
              <a:t>17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1160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5DE1B4-30C8-48CD-B1C9-180712A38356}" type="slidenum">
              <a:rPr lang="ar-SA" smtClean="0"/>
              <a:pPr/>
              <a:t>18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9392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655BE3-40F5-42B4-B43D-F07B55040AB8}" type="slidenum">
              <a:rPr lang="ar-SA" smtClean="0"/>
              <a:pPr/>
              <a:t>19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5393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1DF47C-1BEB-44B5-843F-745DB16DBEDF}" type="slidenum">
              <a:rPr lang="ar-SA" smtClean="0"/>
              <a:pPr/>
              <a:t>20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1570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1DF47C-1BEB-44B5-843F-745DB16DBEDF}" type="slidenum">
              <a:rPr lang="ar-SA" smtClean="0"/>
              <a:pPr/>
              <a:t>21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399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1D4346-8AEF-4ED8-83D2-D9FD65D4E1CE}" type="slidenum">
              <a:rPr lang="ar-SA" smtClean="0"/>
              <a:pPr/>
              <a:t>4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583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3EF589-0254-4DFA-A7A8-70D0097FE25B}" type="slidenum">
              <a:rPr lang="ar-SA" smtClean="0"/>
              <a:pPr/>
              <a:t>22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6116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7AFC6C-1794-49CF-A4A3-EC81CF23F289}" type="slidenum">
              <a:rPr lang="ar-SA" smtClean="0"/>
              <a:pPr/>
              <a:t>23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924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E9C8FC-6654-40FC-9E93-29D9A7694428}" type="slidenum">
              <a:rPr lang="ar-SA" smtClean="0"/>
              <a:pPr/>
              <a:t>24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6424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3EF589-0254-4DFA-A7A8-70D0097FE25B}" type="slidenum">
              <a:rPr lang="ar-SA" smtClean="0"/>
              <a:pPr/>
              <a:t>25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37368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D7A159-BC8F-47CE-BA46-2DCC7B8BADF3}" type="slidenum">
              <a:rPr lang="ar-SA" smtClean="0"/>
              <a:pPr/>
              <a:t>26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762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D7A159-BC8F-47CE-BA46-2DCC7B8BADF3}" type="slidenum">
              <a:rPr lang="ar-SA" smtClean="0"/>
              <a:pPr/>
              <a:t>27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5071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01EE38-5E78-4953-82C5-BF9DF4181CD0}" type="slidenum">
              <a:rPr lang="ar-SA" smtClean="0"/>
              <a:pPr/>
              <a:t>28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591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537A90-3E87-481F-B012-6829A6767FFD}" type="slidenum">
              <a:rPr lang="ar-SA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2934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FD7D7C-CC8A-466A-85D9-FCDB5A20F7E4}" type="slidenum">
              <a:rPr lang="ar-SA" smtClean="0"/>
              <a:pPr/>
              <a:t>30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443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1B6203-6410-4E4D-8794-EE168720372C}" type="slidenum">
              <a:rPr lang="ar-SA" smtClean="0"/>
              <a:pPr/>
              <a:t>5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014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1E2CFF-973D-4E88-B6DB-182BEE4A9811}" type="slidenum">
              <a:rPr lang="ar-SA" smtClean="0"/>
              <a:pPr/>
              <a:t>6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764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1C9206-7D5D-4443-BDCC-D4C9160A0C17}" type="slidenum">
              <a:rPr lang="ar-SA" smtClean="0"/>
              <a:pPr/>
              <a:t>7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741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716F2C-45EB-4D42-B4BD-10DD18F448D2}" type="slidenum">
              <a:rPr lang="ar-SA" smtClean="0"/>
              <a:pPr/>
              <a:t>8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42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8F2687-4666-4C63-9A1A-BFEA8EDE7F2E}" type="slidenum">
              <a:rPr lang="ar-SA" smtClean="0"/>
              <a:pPr/>
              <a:t>9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106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8F2687-4666-4C63-9A1A-BFEA8EDE7F2E}" type="slidenum">
              <a:rPr lang="ar-SA" smtClean="0"/>
              <a:pPr/>
              <a:t>10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0093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8F2687-4666-4C63-9A1A-BFEA8EDE7F2E}" type="slidenum">
              <a:rPr lang="ar-SA" smtClean="0"/>
              <a:pPr/>
              <a:t>11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0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3F95C-CA5E-42D0-A7FA-272542E3C378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255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449F-A124-44FE-B474-73FE0E350B05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598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184AE-0FEF-4BE9-B649-8B624F1DA8C2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979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A9545-DA2F-48BE-A7A6-E244ABF93FCD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1803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0EB41-A718-4194-9AC5-F89B8E7D222E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438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8F1F-D10A-4934-BAD1-621F3BA225D7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2158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41B67-019B-4567-B63B-B6A6D00AC36E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876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43CA3-B712-4BBB-BB25-0E6B8453D6E0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0672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8B9A-63B4-4ABE-A0FF-EF796655C148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7908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80B38-940F-46CC-BA19-0E6AA25445F4}" type="datetime1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858148" y="6286520"/>
            <a:ext cx="1143008" cy="3231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AA93EC-BEFB-4314-8976-EDEA0C8B67FB}" type="slidenum">
              <a:rPr lang="ar-SA" sz="1500" b="1" kern="120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lang="en-US" sz="1500" b="1" kern="1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t> </a:t>
            </a:r>
            <a:r>
              <a:rPr lang="fa-IR" sz="1500" b="1" kern="1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t>ا</a:t>
            </a:r>
          </a:p>
        </p:txBody>
      </p:sp>
    </p:spTree>
    <p:extLst>
      <p:ext uri="{BB962C8B-B14F-4D97-AF65-F5344CB8AC3E}">
        <p14:creationId xmlns:p14="http://schemas.microsoft.com/office/powerpoint/2010/main" val="26905726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3C3964-E4D7-929F-E2F0-534219CF84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C523C9B-1213-1BE3-184B-8F35A31E3C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BF0AD99-E46B-12CF-88EE-11F2774A8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508E982-A7E6-970E-927D-42F8BB7A1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29CA583-F1D8-F45C-5152-7AEC27235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961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845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336932"/>
            <a:ext cx="7772870" cy="342410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r>
              <a:rPr lang="fa-IR" dirty="0"/>
              <a:t>																						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72670" y="5874357"/>
            <a:ext cx="2057400" cy="365125"/>
          </a:xfrm>
        </p:spPr>
        <p:txBody>
          <a:bodyPr/>
          <a:lstStyle/>
          <a:p>
            <a:fld id="{0EAB02A2-2B70-4C84-9294-A9D8B255656F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2042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9D13FA-1B03-7AD3-4753-0CC1E31D6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25EC3D0-E4C7-61FF-6AB4-560186E08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E54F029-5755-6213-5E04-34D75C0FA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E1F73BB-FCF1-E568-DCAD-FCF3D2A86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3079007-ED0B-04F0-0341-610F6DCAC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025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19567A-9DC3-B2FC-0EA4-2DA128B0A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4E9EC98-61B0-2B0F-57C4-EEAD02648C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42552A3-602D-F9AB-983A-493D7200A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E98A0F-2F2F-3C30-24F4-C77901FB8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C3C30AA-EAAD-D2A4-DE13-F99759549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465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BC9D90-3175-24F4-22A1-6B9CCA4C0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247534-4E3B-5F84-98C1-07C56BB2F1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98F429A-738D-DA9A-1B8D-FBB0FDE72F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67E3782-6FE1-C34A-3220-4F456EE8D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F877D4D-074B-0C3C-D604-339B2D5F2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37778AE-A408-66BB-DED3-3D486884A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694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BC293E-8074-BDEA-AE9E-FA64F3295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9333458-648D-6396-532E-35D2306C2F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E6B5725-7C04-6E5C-C036-FF5E331A96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DFE80B6-C783-65A4-B510-E11EED5CD0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1636A88-101E-EB20-3E06-6AFEAACA2C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CEA7FE7-9E37-EBB1-6518-27CEEA33B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DDF9F71-39BF-B47F-7D14-4D2709AC0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B7733F4-A520-6B4E-E471-CBF714AD2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483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C8971E-3BCD-46DF-FE8E-866610F34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FD95606-B0BA-E8C4-7F0A-9A1388E88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3CB5115-9ED2-F82C-5992-03ADB0F8F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0376360-166C-2A50-10B6-DD787B0B4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287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53B4164-769B-99BF-7F6D-34A79C4A0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8DCB5E4-E5D8-8A41-5268-4AE337EEC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5CF74FE-8399-36C1-7815-EE4A6BA39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590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D09952-98E4-96C2-3939-9D976DFEF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BE5A632-1BB6-5EB1-06F3-FF920AAD2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884155C-1662-FA77-C132-CEC215EC16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F25C459-FBD4-D5C5-D978-C08CEA879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DC9A462-92B3-03FF-C554-3EF43DBEA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D2BBC1A-0166-B482-D509-0961149F4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37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0E7937-9065-2F5F-E34D-34D64C56B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FF15D55-1499-AC98-241D-2D61951590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C8CC12D-FE5F-8E8B-EAF4-4F441CF4FF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2AE8D1D-B8FC-FFFC-9B68-D7F9454F2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495AAD9-778A-3E59-7CF0-E134887BD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908D381-9AB0-A3D2-AA28-31229AAEB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903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533AE-F49B-7395-96F4-3D40B4501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842C512-E076-5884-6346-6E5894DCF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690B0C-D554-EA7A-23CE-7F35CEF0C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F54B383-6728-29E9-6F1E-AB5AC51F1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C25B5DA-30C8-3B15-CA9F-3B2F9FEE8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0776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1A84DFD-1C7D-CB82-D1BC-F816CB524B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11734C4-610C-C364-0004-248CB8233F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0A4160B-8830-613C-79A7-C3FDC35E1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386329A-D5A9-1B05-9059-B68645DB8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916F878-261E-4A50-BF90-E87373F6B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62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6F31-57FA-4649-9CEA-D38CFC072208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7233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F54B7A-B00C-6732-DB09-F71CB6116B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1108994-DF09-829A-DAC3-BFDA5CC858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0FADF2-3F1A-C0BD-3E1E-FCF22EC2A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CBED0D9-2400-5964-6D66-0E069029F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5731577-44A0-5D60-7504-4374971D6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3017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C2E319-2328-3C78-0F78-52E5AAA61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35CF5FD-5553-377F-12F3-07C1D4A2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54FBCC-C75B-7EBA-1D10-169003711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9E5496D-BCDB-3E9C-B08F-C2F2E070A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3E5471-E15B-CE11-8373-15F28697B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915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88DD80-A8D1-3E1D-1940-59913980D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7E63328-FE97-42F2-F7F8-7BD4714CF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2F09069-A5DE-1D9E-1077-F4C17F6CC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67FB99D-5BA4-54F0-24ED-80CCC052E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6E6F701-45B8-A217-D6DD-8BB5E1E3A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0172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C64013-57E6-B2CA-09CE-64B517738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603BD9C-CB95-F8F7-5835-A8EB998C4B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722F01A-A0B8-6137-96C5-460A7372AE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92BEA91-78ED-4BE3-8821-6CF33F307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A2A1FFE-98FC-5A7B-5C57-4BADA04E3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3D708F5-6EED-75DD-C914-877AE6A08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5775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66FD0B-FBB3-0A56-3DEB-F04DCD54B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FE504BB-FE06-6453-6E48-DB02195CF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0CFCF1F-2E1D-FA0A-9309-8E056B705D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6192A99-AFEC-263C-3F75-6C55E4D9D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49D5D25-33C0-B963-37D7-5C74CE36DD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7AA9FB3-AA19-BA26-DF8B-279E56C64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EF18B9F-3D2E-3AFD-165F-0F87E731E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5E377C5-66AB-0D1B-273A-9EB04E89C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1889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4F0133-F7E6-B4F3-A200-CB356D773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AAAAB35-E840-BE17-7730-798F5B3FF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530082C-F967-65FA-12DA-9AD9A396C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BA14FB7-3900-4F43-DC41-56617D9ED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36586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5A0E57A-2F07-D51A-F3E6-5AF527B90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05D0AAD-5401-08DC-86A6-9EA82DBA3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D939915-3D45-1D3D-9EAD-00A5A364C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2345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3472E8-0925-D946-1720-5C7D4DDF5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F2EAFB-ED61-7F95-CAE5-D17C98C76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79980CE-4EB9-9110-0175-5A6903851A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D3ADC75-FB47-A475-6C1A-D4E3C2D0B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C6AC46D-4C88-B348-0C44-C0F6AAEE0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7277512-0C66-1755-E1EA-E2A47988F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1826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C05B01-3A67-792A-E09D-4EDBDD9CF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7B394C6-8D93-5F8C-5CED-10F40043EC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8EC069A-7E08-F353-9329-85B899C781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F762C47-F8F8-3F08-8A2A-C46CBD5EC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D80F6B5-702B-D415-DCEE-691AB5E54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8F6D4CF-1B77-B8B3-79D8-4827887A2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8124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CAA05B-7009-729A-14FB-8359BB0F8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AB01708-1875-77E3-4A9C-EC37DC71D0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5692B98-6518-01EF-93E3-3B48C0D17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F4D1FE9-4CA6-A82D-6536-FD78F535C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D576E4A-DF39-5C4A-6030-5EE3E77B9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534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12E6-D4AA-4735-89A5-872497D89DA3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6758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692C223-4FC9-D7F3-CC68-71AD8715BF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4E946E9-60FA-8E5A-1745-B599B15DDD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D6D6990-372B-C846-FD21-179EAA300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F5EEA1F-5539-ABDF-DC33-85BC83EBA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47BDA0C-A3EF-A906-C2C3-1FF862610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703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A49A-C754-4F03-B3F3-BC033C507865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421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0562-17C7-4B0B-8014-3DDA6D304B0E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349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7483C-1C20-4F2A-BAA7-9063E709D513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034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A330-D113-46CC-A693-965073EBB9A9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848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81248-E13B-4E85-974E-FE8EE11A5D74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944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E22F330-993C-48DB-8C81-B2A4AA1EAC68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6C41922-C597-C739-2B5B-C948E923D100}"/>
              </a:ext>
            </a:extLst>
          </p:cNvPr>
          <p:cNvSpPr txBox="1"/>
          <p:nvPr userDrawn="1"/>
        </p:nvSpPr>
        <p:spPr>
          <a:xfrm>
            <a:off x="7858148" y="6286520"/>
            <a:ext cx="1143008" cy="3231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AA93EC-BEFB-4314-8976-EDEA0C8B67FB}" type="slidenum">
              <a:rPr lang="ar-SA" sz="1500" b="1" kern="120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lang="en-US" sz="1500" b="1" kern="1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t> </a:t>
            </a:r>
            <a:r>
              <a:rPr lang="fa-IR" sz="1500" b="1" kern="1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t>از 30 </a:t>
            </a:r>
          </a:p>
        </p:txBody>
      </p:sp>
    </p:spTree>
    <p:extLst>
      <p:ext uri="{BB962C8B-B14F-4D97-AF65-F5344CB8AC3E}">
        <p14:creationId xmlns:p14="http://schemas.microsoft.com/office/powerpoint/2010/main" val="3532746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  <p:sldLayoutId id="2147483926" r:id="rId12"/>
    <p:sldLayoutId id="2147483927" r:id="rId13"/>
    <p:sldLayoutId id="2147483928" r:id="rId14"/>
    <p:sldLayoutId id="2147483929" r:id="rId15"/>
    <p:sldLayoutId id="2147483930" r:id="rId16"/>
    <p:sldLayoutId id="2147483931" r:id="rId17"/>
    <p:sldLayoutId id="2147483932" r:id="rId18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C1C0B46-9F5F-C376-C966-D1C81B8BA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9592BE2-5B04-B0FB-E7E1-5D8D34160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08A9FF6-EF96-01B8-6C07-14563F548A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DFB73-3EEF-4A6C-8B8B-D44F305BFF4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7A0586E-F2F4-F82B-EB12-A92C7E46BC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7A5E84D-129D-8696-1127-6DD63CEFF1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9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4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4C564D1-66CD-4F7D-38C8-82A41BF3E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B21D294-B16B-233D-EAF9-96912B6DD9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C8C6C45-30A2-D875-5DD8-07E3726CC2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1D950-9703-4B91-88D8-87870F5AAEC5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D2434E-7924-3418-BC59-F8639BC731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8D260AA-10B6-662E-BA28-B6FD6B411C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559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7" r:id="rId2"/>
    <p:sldLayoutId id="2147483948" r:id="rId3"/>
    <p:sldLayoutId id="2147483949" r:id="rId4"/>
    <p:sldLayoutId id="2147483950" r:id="rId5"/>
    <p:sldLayoutId id="2147483951" r:id="rId6"/>
    <p:sldLayoutId id="2147483952" r:id="rId7"/>
    <p:sldLayoutId id="2147483953" r:id="rId8"/>
    <p:sldLayoutId id="2147483954" r:id="rId9"/>
    <p:sldLayoutId id="2147483955" r:id="rId10"/>
    <p:sldLayoutId id="21474839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094345-0C20-DBCD-4549-A8B5D93977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3259" y="1234094"/>
            <a:ext cx="6348739" cy="264320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1E05662-2B5D-AA0E-C038-9CD708F8B1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عکس بسم الله الرحمن الرحیم با خط زیبا - عکس نودی">
            <a:extLst>
              <a:ext uri="{FF2B5EF4-FFF2-40B4-BE49-F238E27FC236}">
                <a16:creationId xmlns:a16="http://schemas.microsoft.com/office/drawing/2014/main" xmlns="" id="{BE77A414-86CD-AC2A-A214-BD9D4E8B4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847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4067944" y="2564904"/>
            <a:ext cx="42084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B71939-0702-89D3-517F-51117A646006}"/>
              </a:ext>
            </a:extLst>
          </p:cNvPr>
          <p:cNvSpPr txBox="1">
            <a:spLocks/>
          </p:cNvSpPr>
          <p:nvPr/>
        </p:nvSpPr>
        <p:spPr>
          <a:xfrm>
            <a:off x="2267744" y="116632"/>
            <a:ext cx="7137279" cy="720080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defTabSz="457200">
              <a:lnSpc>
                <a:spcPct val="150000"/>
              </a:lnSpc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>ویژگی‌های فنی محصول و خروجی ایده محوری</a:t>
            </a:r>
          </a:p>
        </p:txBody>
      </p:sp>
    </p:spTree>
    <p:extLst>
      <p:ext uri="{BB962C8B-B14F-4D97-AF65-F5344CB8AC3E}">
        <p14:creationId xmlns:p14="http://schemas.microsoft.com/office/powerpoint/2010/main" val="2746130392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3452950" y="260648"/>
            <a:ext cx="5832648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ارائه سوابق اثبات فناوری/ نوآوری ایده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5508104" y="2780928"/>
            <a:ext cx="309634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5125" indent="-282575" algn="l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2916238" y="332656"/>
            <a:ext cx="7380312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بیان فرصت‌های کاری ایده محوری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3203848" y="2405643"/>
            <a:ext cx="4856534" cy="2046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r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212334" y="332656"/>
            <a:ext cx="8964489" cy="1331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میزان اعتبارات ریالی که تاکنون انجام شده و برآورد اعتبارات مورد نیاز جهت ادامه کار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115616" y="3429000"/>
            <a:ext cx="7670626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5125" indent="-282575" algn="just" rtl="1">
              <a:lnSpc>
                <a:spcPct val="150000"/>
              </a:lnSpc>
              <a:spcBef>
                <a:spcPts val="600"/>
              </a:spcBef>
              <a:buClr>
                <a:srgbClr val="3891A7"/>
              </a:buClr>
              <a:buSzPct val="80000"/>
            </a:pPr>
            <a:r>
              <a:rPr lang="fa-IR" sz="2400" dirty="0">
                <a:solidFill>
                  <a:srgbClr val="FF0000"/>
                </a:solidFill>
                <a:latin typeface="Gill Sans MT" pitchFamily="34" charset="0"/>
                <a:cs typeface="B Nazanin" pitchFamily="2" charset="-78"/>
              </a:rPr>
              <a:t>موضوع و نحوه تامین هزینه های انجام شده تاکنون قید گردد.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3851920" y="0"/>
            <a:ext cx="7286625" cy="1315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هزینه‌ها 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0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(مطابق جدول 17-1)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4067944" y="0"/>
            <a:ext cx="5891845" cy="1315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منابع تامین اعتبار ایده 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0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(مطابق جدول 18-1)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5436096" y="260648"/>
            <a:ext cx="3933782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اطلاعات مالی</a:t>
            </a:r>
          </a:p>
        </p:txBody>
      </p:sp>
      <p:sp>
        <p:nvSpPr>
          <p:cNvPr id="5" name="Rectangle 4"/>
          <p:cNvSpPr/>
          <p:nvPr/>
        </p:nvSpPr>
        <p:spPr>
          <a:xfrm>
            <a:off x="3943350" y="1844824"/>
            <a:ext cx="4208463" cy="298543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B Nazanin" panose="00000400000000000000" pitchFamily="2" charset="-78"/>
              </a:rPr>
              <a:t>قیمت تمام شده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B Nazanin" panose="00000400000000000000" pitchFamily="2" charset="-78"/>
              </a:rPr>
              <a:t>نقطه سر به سر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B Nazanin" panose="00000400000000000000" pitchFamily="2" charset="-78"/>
              </a:rPr>
              <a:t>نحوه بازگشت سرمایه 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B Nazanin" panose="00000400000000000000" pitchFamily="2" charset="-78"/>
              </a:rPr>
              <a:t>پیش‌بینی میزان درآمد</a:t>
            </a:r>
          </a:p>
          <a:p>
            <a:pPr marL="365125" indent="-282575" algn="r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endParaRPr lang="en-US" sz="2800" dirty="0">
              <a:solidFill>
                <a:prstClr val="black"/>
              </a:solidFill>
              <a:latin typeface="Gill Sans MT"/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3429794" y="116632"/>
            <a:ext cx="6120680" cy="1315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استراتژی قیمت گذاری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0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(مقایسه قیمت محصول/خدمات با رقبا)</a:t>
            </a:r>
          </a:p>
        </p:txBody>
      </p:sp>
      <p:sp>
        <p:nvSpPr>
          <p:cNvPr id="5" name="Rectangle 4"/>
          <p:cNvSpPr/>
          <p:nvPr/>
        </p:nvSpPr>
        <p:spPr>
          <a:xfrm>
            <a:off x="3943350" y="2836862"/>
            <a:ext cx="4208462" cy="2390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  <a:endParaRPr lang="en-US" sz="2800" dirty="0">
              <a:solidFill>
                <a:prstClr val="black"/>
              </a:solidFill>
              <a:latin typeface="Gill Sans MT"/>
              <a:cs typeface="+mn-cs"/>
            </a:endParaRPr>
          </a:p>
          <a:p>
            <a:pPr marL="365125" indent="-282575" algn="r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endParaRPr lang="en-US" sz="2800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251520" y="188640"/>
            <a:ext cx="8784976" cy="992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مدل کسب و کار</a:t>
            </a:r>
            <a:b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</a:br>
            <a:r>
              <a:rPr lang="fa-IR" sz="1200" b="1" dirty="0">
                <a:solidFill>
                  <a:srgbClr val="FF0000"/>
                </a:solidFill>
                <a:latin typeface="Gill Sans MT" pitchFamily="34" charset="0"/>
                <a:cs typeface="B Titr" panose="00000700000000000000" pitchFamily="2" charset="-78"/>
              </a:rPr>
              <a:t>(از نظر فروش محصول/ارائه خدمات/فروش دانش فنی...)</a:t>
            </a:r>
            <a:endParaRPr lang="fa-IR" sz="2800" b="1" dirty="0">
              <a:solidFill>
                <a:srgbClr val="FF0000"/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  <p:sp>
        <p:nvSpPr>
          <p:cNvPr id="20485" name="Rectangle 4"/>
          <p:cNvSpPr>
            <a:spLocks noChangeArrowheads="1"/>
          </p:cNvSpPr>
          <p:nvPr/>
        </p:nvSpPr>
        <p:spPr bwMode="auto">
          <a:xfrm>
            <a:off x="4283968" y="2470150"/>
            <a:ext cx="4208462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  <a:p>
            <a:pPr marL="365125" indent="-282575" algn="r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4211960" y="188640"/>
            <a:ext cx="5184576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برنامه کاری در دوره رشد</a:t>
            </a:r>
          </a:p>
        </p:txBody>
      </p:sp>
      <p:graphicFrame>
        <p:nvGraphicFramePr>
          <p:cNvPr id="10" name="Group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109029"/>
              </p:ext>
            </p:extLst>
          </p:nvPr>
        </p:nvGraphicFramePr>
        <p:xfrm>
          <a:off x="611560" y="1340768"/>
          <a:ext cx="7922451" cy="4420783"/>
        </p:xfrm>
        <a:graphic>
          <a:graphicData uri="http://schemas.openxmlformats.org/drawingml/2006/table">
            <a:tbl>
              <a:tblPr rtl="1"/>
              <a:tblGrid>
                <a:gridCol w="20006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96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064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064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064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06412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06412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533400"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مراحل اجراي ایده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1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شروع و خاتمه ( ماه )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8170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1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2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3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4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5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6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7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8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9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10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11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12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03275"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طراحي جزئي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03275"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ساخت نمونه محصول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03275"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انجام تست‏هاي لازم روي دستگاه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03275"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بازنگري و تكميل طرح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116632"/>
            <a:ext cx="6347713" cy="731168"/>
          </a:xfrm>
        </p:spPr>
        <p:txBody>
          <a:bodyPr>
            <a:normAutofit/>
          </a:bodyPr>
          <a:lstStyle/>
          <a:p>
            <a:pPr algn="r"/>
            <a:r>
              <a:rPr lang="fa-IR" sz="3200" b="1">
                <a:solidFill>
                  <a:srgbClr val="C00000"/>
                </a:solidFill>
                <a:latin typeface="IranNastaliq" pitchFamily="18" charset="0"/>
                <a:cs typeface="B Titr" panose="00000700000000000000" pitchFamily="2" charset="-78"/>
              </a:rPr>
              <a:t>نکات: </a:t>
            </a:r>
            <a:endParaRPr lang="fa-IR" sz="3200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48" y="762040"/>
            <a:ext cx="8136904" cy="5907320"/>
          </a:xfrm>
        </p:spPr>
        <p:txBody>
          <a:bodyPr>
            <a:noAutofit/>
          </a:bodyPr>
          <a:lstStyle/>
          <a:p>
            <a:pPr marL="474300" indent="-342900" algn="just" rt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a-IR" sz="2400" b="1" dirty="0">
                <a:solidFill>
                  <a:srgbClr val="C00000"/>
                </a:solidFill>
                <a:latin typeface="IranNastaliq" pitchFamily="18" charset="0"/>
                <a:cs typeface="B Nazanin" pitchFamily="2" charset="-78"/>
              </a:rPr>
              <a:t>جهت معرفی شرکت لازم است تمامی اطلاعات این فایل را ارائه و چنانچه اطلاعات تكميلي ديگري داريد اضافه نمایید.</a:t>
            </a:r>
          </a:p>
          <a:p>
            <a:pPr marL="474300" indent="-342900" algn="just" rt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a-IR" sz="2400" b="1" dirty="0">
                <a:solidFill>
                  <a:srgbClr val="C00000"/>
                </a:solidFill>
                <a:latin typeface="IranNastaliq" pitchFamily="18" charset="0"/>
                <a:cs typeface="B Nazanin" pitchFamily="2" charset="-78"/>
              </a:rPr>
              <a:t>صفحات به اين صورت (4 از 20) شماره بندي شود.</a:t>
            </a:r>
          </a:p>
          <a:p>
            <a:pPr marL="474300" indent="-342900" algn="just" rt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a-IR" sz="2800" b="1" dirty="0">
                <a:solidFill>
                  <a:srgbClr val="C00000"/>
                </a:solidFill>
                <a:latin typeface="IranNastaliq" pitchFamily="18" charset="0"/>
                <a:cs typeface="B Nazanin" pitchFamily="2" charset="-78"/>
              </a:rPr>
              <a:t>زمان ارائه 20 دقیقه می باشد </a:t>
            </a:r>
            <a:r>
              <a:rPr lang="fa-IR" sz="2400" b="1" dirty="0">
                <a:solidFill>
                  <a:srgbClr val="C00000"/>
                </a:solidFill>
                <a:latin typeface="IranNastaliq" pitchFamily="18" charset="0"/>
                <a:cs typeface="B Nazanin" pitchFamily="2" charset="-78"/>
              </a:rPr>
              <a:t>(4دقیقه معرفی نیروی انسانی و رزومه، 8 دقیقه ویژگی‌های نوآورانه/فناورانه ایده، 8 دقیقه برنامه کسب و کار)</a:t>
            </a:r>
          </a:p>
          <a:p>
            <a:pPr marL="474300" indent="-342900" algn="just" rt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a-IR" sz="2400" b="1" dirty="0">
                <a:solidFill>
                  <a:srgbClr val="C00000"/>
                </a:solidFill>
                <a:latin typeface="Arial" pitchFamily="34" charset="0"/>
                <a:cs typeface="B Nazanin" panose="00000400000000000000" pitchFamily="2" charset="-78"/>
              </a:rPr>
              <a:t>فايل تهيه شده را حتما روز قبل از برگزاري جلسه به آدرس</a:t>
            </a:r>
            <a:r>
              <a:rPr lang="en-US" sz="2400" b="1" dirty="0">
                <a:solidFill>
                  <a:srgbClr val="C00000"/>
                </a:solidFill>
                <a:latin typeface="Arial" pitchFamily="34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solidFill>
                  <a:srgbClr val="C00000"/>
                </a:solidFill>
                <a:latin typeface="Arial" pitchFamily="34" charset="0"/>
                <a:cs typeface="B Nazanin" panose="00000400000000000000" pitchFamily="2" charset="-78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paziresh@istt.ir</a:t>
            </a:r>
            <a:r>
              <a:rPr lang="en-US" sz="2400" b="1" dirty="0">
                <a:solidFill>
                  <a:srgbClr val="C00000"/>
                </a:solidFill>
                <a:latin typeface="Arial" pitchFamily="34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solidFill>
                  <a:srgbClr val="C00000"/>
                </a:solidFill>
                <a:latin typeface="Arial" pitchFamily="34" charset="0"/>
                <a:cs typeface="B Nazanin" panose="00000400000000000000" pitchFamily="2" charset="-78"/>
              </a:rPr>
              <a:t> ايميل يا روي سامانه بارگذاري  فرماييد. </a:t>
            </a:r>
            <a:endParaRPr lang="fa-IR" sz="2400" dirty="0">
              <a:solidFill>
                <a:srgbClr val="C00000"/>
              </a:solidFill>
            </a:endParaRPr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xmlns="" id="{FFF530C5-C58C-0CCB-1B73-047632025207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218"/>
            </a:avLst>
          </a:prstGeom>
          <a:solidFill>
            <a:srgbClr val="990000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0325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4932040" y="116632"/>
            <a:ext cx="4612060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معرفی بازار هدف</a:t>
            </a:r>
          </a:p>
        </p:txBody>
      </p:sp>
      <p:sp>
        <p:nvSpPr>
          <p:cNvPr id="5" name="Rectangle 4"/>
          <p:cNvSpPr/>
          <p:nvPr/>
        </p:nvSpPr>
        <p:spPr>
          <a:xfrm>
            <a:off x="4211960" y="2233612"/>
            <a:ext cx="4208462" cy="2390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  <a:endParaRPr lang="en-US" sz="2800" dirty="0">
              <a:solidFill>
                <a:prstClr val="black"/>
              </a:solidFill>
              <a:latin typeface="Gill Sans MT"/>
              <a:cs typeface="+mn-cs"/>
            </a:endParaRPr>
          </a:p>
          <a:p>
            <a:pPr marL="365125" indent="-282575" algn="r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endParaRPr lang="en-US" sz="2800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1619672" y="116632"/>
            <a:ext cx="7310015" cy="96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ارزيابي و تحليل بازار</a:t>
            </a:r>
          </a:p>
          <a:p>
            <a:pPr algn="r">
              <a:lnSpc>
                <a:spcPct val="120000"/>
              </a:lnSpc>
              <a:defRPr/>
            </a:pPr>
            <a:r>
              <a:rPr lang="fa-IR" sz="1200" b="1" cap="all" dirty="0">
                <a:solidFill>
                  <a:srgbClr val="FF0000"/>
                </a:solidFill>
                <a:latin typeface="Gill Sans MT" pitchFamily="34" charset="0"/>
                <a:cs typeface="B Titr" panose="00000700000000000000" pitchFamily="2" charset="-78"/>
              </a:rPr>
              <a:t>(اندازه و روند رشد بازار، ‌شناخت مشتري،‌ عوامل موثر و ...)</a:t>
            </a:r>
          </a:p>
        </p:txBody>
      </p:sp>
      <p:sp>
        <p:nvSpPr>
          <p:cNvPr id="5" name="Rectangle 4"/>
          <p:cNvSpPr/>
          <p:nvPr/>
        </p:nvSpPr>
        <p:spPr>
          <a:xfrm>
            <a:off x="3958586" y="2470150"/>
            <a:ext cx="4208462" cy="2390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  <a:endParaRPr lang="en-US" sz="2800" dirty="0">
              <a:solidFill>
                <a:prstClr val="black"/>
              </a:solidFill>
              <a:latin typeface="Gill Sans MT"/>
              <a:cs typeface="+mn-cs"/>
            </a:endParaRPr>
          </a:p>
          <a:p>
            <a:pPr marL="365125" indent="-282575" algn="r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endParaRPr lang="en-US" sz="2800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3429794" y="188640"/>
            <a:ext cx="6572250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معرفی رقبای داخلی و خارجی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4067944" y="2169318"/>
            <a:ext cx="4208463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5471592" y="116632"/>
            <a:ext cx="3672408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مزاياي رقابتی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3933302" y="2420888"/>
            <a:ext cx="4208462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1187624" y="188640"/>
            <a:ext cx="7848872" cy="609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نقاط قوت و فرصت/نقاط ضعف و تهدیدها</a:t>
            </a:r>
          </a:p>
        </p:txBody>
      </p:sp>
      <p:sp>
        <p:nvSpPr>
          <p:cNvPr id="24581" name="Rectangle 4"/>
          <p:cNvSpPr>
            <a:spLocks noChangeArrowheads="1"/>
          </p:cNvSpPr>
          <p:nvPr/>
        </p:nvSpPr>
        <p:spPr bwMode="auto">
          <a:xfrm>
            <a:off x="4211960" y="2182044"/>
            <a:ext cx="4208462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2267744" y="260648"/>
            <a:ext cx="6572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تشريح و تحليل ريسك‌ها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4073707" y="2132856"/>
            <a:ext cx="4208463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356304" y="188640"/>
            <a:ext cx="8784976" cy="609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اعلام روش‌های كسب درآمد از ساير فعاليت‌هاي اقتصادي </a:t>
            </a: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3946565" y="2530475"/>
            <a:ext cx="4208462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2771800" y="502338"/>
            <a:ext cx="59766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تفاهم‌نامه همکاری و قراردادها</a:t>
            </a:r>
          </a:p>
          <a:p>
            <a:pPr algn="r">
              <a:lnSpc>
                <a:spcPct val="120000"/>
              </a:lnSpc>
              <a:defRPr/>
            </a:pPr>
            <a:r>
              <a:rPr lang="fa-IR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(در صورت وجود)</a:t>
            </a: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4283968" y="2420888"/>
            <a:ext cx="3888432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2786050" y="4000504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179512" y="332656"/>
            <a:ext cx="8572500" cy="609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20000"/>
              </a:lnSpc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برنامه‌های آتی شرکت</a:t>
            </a:r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2339752" y="1639279"/>
            <a:ext cx="5494337" cy="357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مدل توسعه ایده محوری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سرانجام ایده محوری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مشاوره‌ها و پروژه‌ها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نیروی انسانی، سهامداران و 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كسب درآمد از ساير فعاليت‌هاي اقتصادي</a:t>
            </a:r>
          </a:p>
          <a:p>
            <a:pPr marL="365125" indent="-282575" algn="r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endParaRPr lang="fa-IR" sz="2800" b="1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34339137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188640"/>
            <a:ext cx="6418898" cy="990600"/>
          </a:xfrm>
        </p:spPr>
        <p:txBody>
          <a:bodyPr>
            <a:normAutofit/>
          </a:bodyPr>
          <a:lstStyle/>
          <a:p>
            <a:pPr algn="r" rtl="1"/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>جمع‌بندی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ea typeface="+mn-ea"/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8221" y="1195767"/>
            <a:ext cx="6867557" cy="5361468"/>
          </a:xfr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kern="1200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ایده :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kern="1200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طرح کسب و کار: 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kern="1200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هدف بلند مدت: 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kern="1200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رقبای اصلی : 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kern="1200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استراتژی ورود به بازار: 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kern="1200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نیروی انسانی مورد نیاز: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kern="1200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زمان بندی اجرای پروژه: 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kern="1200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درآمد مورد انتظار:</a:t>
            </a:r>
            <a:endParaRPr lang="en-US" sz="2800" b="1" kern="12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kern="1200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درصد نقطه سر به سر:</a:t>
            </a:r>
            <a:endParaRPr lang="en-US" sz="2800" b="1" kern="12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  <p:sp>
        <p:nvSpPr>
          <p:cNvPr id="6" name="Date Placeholder 4"/>
          <p:cNvSpPr txBox="1">
            <a:spLocks/>
          </p:cNvSpPr>
          <p:nvPr/>
        </p:nvSpPr>
        <p:spPr>
          <a:xfrm>
            <a:off x="27432" y="0"/>
            <a:ext cx="810768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sz="1800">
                <a:cs typeface="B Homa" panose="00000400000000000000" pitchFamily="2" charset="-78"/>
              </a:rPr>
              <a:t>مهر 94</a:t>
            </a:r>
            <a:endParaRPr lang="en-US" sz="1800" dirty="0"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716492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5124" name="Rectangle 7"/>
          <p:cNvSpPr>
            <a:spLocks noChangeArrowheads="1"/>
          </p:cNvSpPr>
          <p:nvPr/>
        </p:nvSpPr>
        <p:spPr bwMode="auto">
          <a:xfrm>
            <a:off x="179512" y="1268760"/>
            <a:ext cx="8604447" cy="4070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نام شرکت (نام کامل تجاری)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fa-IR" sz="26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تاریخ / شماره ثبت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fa-IR" sz="26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محل ثبت</a:t>
            </a:r>
            <a:endParaRPr lang="en-US" sz="26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  <a:p>
            <a:pPr algn="ctr">
              <a:spcBef>
                <a:spcPct val="50000"/>
              </a:spcBef>
            </a:pPr>
            <a:endParaRPr lang="fa-IR" sz="4000" b="1" dirty="0">
              <a:solidFill>
                <a:srgbClr val="000000"/>
              </a:solidFill>
              <a:latin typeface="2  Nazanin"/>
              <a:cs typeface="B Nazanin" pitchFamily="2" charset="-78"/>
            </a:endParaRPr>
          </a:p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زمینه اصلی فعالیت مطابق اساسنامه شرکت: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052265" y="2324663"/>
            <a:ext cx="5040015" cy="1320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با تشکر</a:t>
            </a:r>
          </a:p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شرکت ....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graphicFrame>
        <p:nvGraphicFramePr>
          <p:cNvPr id="7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71480"/>
              </p:ext>
            </p:extLst>
          </p:nvPr>
        </p:nvGraphicFramePr>
        <p:xfrm>
          <a:off x="368624" y="2204864"/>
          <a:ext cx="8379840" cy="2076034"/>
        </p:xfrm>
        <a:graphic>
          <a:graphicData uri="http://schemas.openxmlformats.org/drawingml/2006/table">
            <a:tbl>
              <a:tblPr rtl="1"/>
              <a:tblGrid>
                <a:gridCol w="16319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314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306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197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0097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8280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8003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75816"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نام  و</a:t>
                      </a:r>
                    </a:p>
                    <a:p>
                      <a:pPr marL="82550" marR="0" lvl="0" indent="0" algn="ctr" defTabSz="914400" rtl="1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 نام خانوادگی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مدرک تحصيلي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زمينة تخصصي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سمت در واحد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درصد سهام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نوع همکاری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تمام وقت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پاره وقت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1018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6194" name="Rectangle 8"/>
          <p:cNvSpPr>
            <a:spLocks noChangeArrowheads="1"/>
          </p:cNvSpPr>
          <p:nvPr/>
        </p:nvSpPr>
        <p:spPr bwMode="auto">
          <a:xfrm>
            <a:off x="-180528" y="4551511"/>
            <a:ext cx="85358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fa-I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برای هر فرد می‌توان یک اسلاید رزومه عضو قرار داد تا در صورت لزوم ارائه شود.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sp>
        <p:nvSpPr>
          <p:cNvPr id="6195" name="Rectangle 9"/>
          <p:cNvSpPr>
            <a:spLocks noChangeArrowheads="1"/>
          </p:cNvSpPr>
          <p:nvPr/>
        </p:nvSpPr>
        <p:spPr bwMode="auto">
          <a:xfrm>
            <a:off x="971600" y="548680"/>
            <a:ext cx="8568952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معرفی اعضای هیات مدیره، سهامداران اصلی و میزان سهام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graphicFrame>
        <p:nvGraphicFramePr>
          <p:cNvPr id="7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92907"/>
              </p:ext>
            </p:extLst>
          </p:nvPr>
        </p:nvGraphicFramePr>
        <p:xfrm>
          <a:off x="611560" y="1844824"/>
          <a:ext cx="7992888" cy="2507407"/>
        </p:xfrm>
        <a:graphic>
          <a:graphicData uri="http://schemas.openxmlformats.org/drawingml/2006/table">
            <a:tbl>
              <a:tblPr rtl="1"/>
              <a:tblGrid>
                <a:gridCol w="16839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34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12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098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9549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1776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60040"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نام و نام خانوادگی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مدرک تحصيلي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زمينة تخصصي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سمت در واحد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نوع همکاری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تمام وقت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پاره وقت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4189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4189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4189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213" name="Rectangle 9"/>
          <p:cNvSpPr>
            <a:spLocks noChangeArrowheads="1"/>
          </p:cNvSpPr>
          <p:nvPr/>
        </p:nvSpPr>
        <p:spPr bwMode="auto">
          <a:xfrm>
            <a:off x="2051720" y="116632"/>
            <a:ext cx="8316416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معرفی پرسنل تخصصی غیر سهامدار شركت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-396552" y="188640"/>
            <a:ext cx="9357031" cy="642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6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معرفی سوابق پژوهشی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923928" y="2132856"/>
            <a:ext cx="45720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3200" dirty="0">
                <a:solidFill>
                  <a:srgbClr val="000000"/>
                </a:solidFill>
                <a:latin typeface="Gill Sans MT" pitchFamily="34" charset="0"/>
                <a:ea typeface="2  Nazanin"/>
                <a:cs typeface="B Nazanin" pitchFamily="2" charset="-78"/>
              </a:rPr>
              <a:t>.......</a:t>
            </a:r>
          </a:p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3200" dirty="0">
                <a:solidFill>
                  <a:srgbClr val="000000"/>
                </a:solidFill>
                <a:latin typeface="Gill Sans MT" pitchFamily="34" charset="0"/>
                <a:ea typeface="2  Nazanin"/>
                <a:cs typeface="B Nazanin" pitchFamily="2" charset="-78"/>
              </a:rPr>
              <a:t>.......</a:t>
            </a:r>
          </a:p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3200" dirty="0">
                <a:solidFill>
                  <a:srgbClr val="000000"/>
                </a:solidFill>
                <a:latin typeface="Gill Sans MT" pitchFamily="34" charset="0"/>
                <a:ea typeface="2  Nazanin"/>
                <a:cs typeface="B Nazanin" pitchFamily="2" charset="-78"/>
              </a:rPr>
              <a:t>.......</a:t>
            </a:r>
            <a:endParaRPr lang="en-US" sz="3200" dirty="0">
              <a:solidFill>
                <a:srgbClr val="000000"/>
              </a:solidFill>
              <a:latin typeface="Gill Sans MT" pitchFamily="34" charset="0"/>
              <a:ea typeface="2  Nazanin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5695304" y="108915"/>
            <a:ext cx="3338663" cy="1546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عنوان ایده محوری: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خلاصه ایده محوری: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43350" y="2774348"/>
            <a:ext cx="4357687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3200" dirty="0">
                <a:solidFill>
                  <a:prstClr val="black"/>
                </a:solidFill>
                <a:latin typeface="Gill Sans MT"/>
                <a:ea typeface="2  Nazanin"/>
                <a:cs typeface="+mn-cs"/>
              </a:rPr>
              <a:t>........................</a:t>
            </a:r>
          </a:p>
          <a:p>
            <a:pPr marL="365125" indent="-282575" algn="r">
              <a:spcBef>
                <a:spcPts val="600"/>
              </a:spcBef>
              <a:buClr>
                <a:srgbClr val="3891A7"/>
              </a:buClr>
              <a:buSzPct val="80000"/>
              <a:defRPr/>
            </a:pPr>
            <a:endParaRPr lang="fa-IR" sz="3200" dirty="0">
              <a:solidFill>
                <a:prstClr val="black"/>
              </a:solidFill>
              <a:latin typeface="Gill Sans MT"/>
              <a:ea typeface="2  Nazanin"/>
              <a:cs typeface="+mn-cs"/>
            </a:endParaRPr>
          </a:p>
          <a:p>
            <a:pPr marL="365125" indent="-282575" algn="r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endParaRPr lang="en-US" sz="3200" dirty="0">
              <a:solidFill>
                <a:prstClr val="black"/>
              </a:solidFill>
              <a:latin typeface="Gill Sans MT"/>
              <a:ea typeface="2  Nazanin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779912" y="4723385"/>
            <a:ext cx="38715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cs typeface="B Nazanin" pitchFamily="2" charset="-78"/>
              </a:rPr>
              <a:t>درصورت امکان تصویر محصول اضافه شود.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3324316" y="21657"/>
            <a:ext cx="5832648" cy="1315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فناوری/نوآوری و وجه تمایز ایده محوری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  <a:p>
            <a:pPr algn="ctr" rtl="1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0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(اهداف، فناوری/ نوآوری و روش اجرا)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480402" y="3801417"/>
            <a:ext cx="84604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2550" algn="r">
              <a:spcBef>
                <a:spcPts val="600"/>
              </a:spcBef>
              <a:buClr>
                <a:srgbClr val="3891A7"/>
              </a:buClr>
              <a:buSzPct val="80000"/>
            </a:pPr>
            <a:r>
              <a:rPr lang="fa-I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  <a:cs typeface="B Nazanin" pitchFamily="2" charset="-78"/>
              </a:rPr>
              <a:t>لازم است جهت تشریح نوآوری و خلاقیت ایده، اسلایدهای تکمیلی اضافه شود.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2483768" y="116632"/>
            <a:ext cx="7092279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معرفی جنبه‌های فنی و اقتصادی ایده محوری</a:t>
            </a:r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3819921" y="2689101"/>
            <a:ext cx="42084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9106</TotalTime>
  <Words>555</Words>
  <Application>Microsoft Office PowerPoint</Application>
  <PresentationFormat>On-screen Show (4:3)</PresentationFormat>
  <Paragraphs>172</Paragraphs>
  <Slides>30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30</vt:i4>
      </vt:variant>
    </vt:vector>
  </HeadingPairs>
  <TitlesOfParts>
    <vt:vector size="47" baseType="lpstr">
      <vt:lpstr>2  Nazanin</vt:lpstr>
      <vt:lpstr>Arial</vt:lpstr>
      <vt:lpstr>B Homa</vt:lpstr>
      <vt:lpstr>B Nazanin</vt:lpstr>
      <vt:lpstr>B Titr</vt:lpstr>
      <vt:lpstr>Calibri</vt:lpstr>
      <vt:lpstr>Calibri Light</vt:lpstr>
      <vt:lpstr>Gill Sans MT</vt:lpstr>
      <vt:lpstr>IranNastaliq</vt:lpstr>
      <vt:lpstr>Majalla UI</vt:lpstr>
      <vt:lpstr>Times New Roman</vt:lpstr>
      <vt:lpstr>Tw Cen MT</vt:lpstr>
      <vt:lpstr>Wingdings</vt:lpstr>
      <vt:lpstr>Wingdings 2</vt:lpstr>
      <vt:lpstr>Droplet</vt:lpstr>
      <vt:lpstr>Custom Design</vt:lpstr>
      <vt:lpstr>1_Custom Design</vt:lpstr>
      <vt:lpstr>PowerPoint Presentation</vt:lpstr>
      <vt:lpstr>نکات: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جمع‌بندی</vt:lpstr>
      <vt:lpstr>PowerPoint Presentation</vt:lpstr>
    </vt:vector>
  </TitlesOfParts>
  <Company>ISTT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Arzyabi</dc:creator>
  <cp:lastModifiedBy>Parvaneh Hamedani</cp:lastModifiedBy>
  <cp:revision>823</cp:revision>
  <dcterms:created xsi:type="dcterms:W3CDTF">2004-09-25T10:48:32Z</dcterms:created>
  <dcterms:modified xsi:type="dcterms:W3CDTF">2023-01-17T06:21:30Z</dcterms:modified>
</cp:coreProperties>
</file>