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4" r:id="rId1"/>
    <p:sldMasterId id="2147483933" r:id="rId2"/>
    <p:sldMasterId id="2147483945" r:id="rId3"/>
  </p:sldMasterIdLst>
  <p:notesMasterIdLst>
    <p:notesMasterId r:id="rId33"/>
  </p:notesMasterIdLst>
  <p:handoutMasterIdLst>
    <p:handoutMasterId r:id="rId34"/>
  </p:handoutMasterIdLst>
  <p:sldIdLst>
    <p:sldId id="528" r:id="rId4"/>
    <p:sldId id="497" r:id="rId5"/>
    <p:sldId id="498" r:id="rId6"/>
    <p:sldId id="499" r:id="rId7"/>
    <p:sldId id="500" r:id="rId8"/>
    <p:sldId id="501" r:id="rId9"/>
    <p:sldId id="502" r:id="rId10"/>
    <p:sldId id="503" r:id="rId11"/>
    <p:sldId id="530" r:id="rId12"/>
    <p:sldId id="521" r:id="rId13"/>
    <p:sldId id="504" r:id="rId14"/>
    <p:sldId id="507" r:id="rId15"/>
    <p:sldId id="508" r:id="rId16"/>
    <p:sldId id="509" r:id="rId17"/>
    <p:sldId id="510" r:id="rId18"/>
    <p:sldId id="511" r:id="rId19"/>
    <p:sldId id="512" r:id="rId20"/>
    <p:sldId id="514" r:id="rId21"/>
    <p:sldId id="515" r:id="rId22"/>
    <p:sldId id="522" r:id="rId23"/>
    <p:sldId id="525" r:id="rId24"/>
    <p:sldId id="516" r:id="rId25"/>
    <p:sldId id="517" r:id="rId26"/>
    <p:sldId id="524" r:id="rId27"/>
    <p:sldId id="523" r:id="rId28"/>
    <p:sldId id="518" r:id="rId29"/>
    <p:sldId id="526" r:id="rId30"/>
    <p:sldId id="527" r:id="rId31"/>
    <p:sldId id="520" r:id="rId32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2B0D2"/>
    <a:srgbClr val="990000"/>
    <a:srgbClr val="FF9933"/>
    <a:srgbClr val="000099"/>
    <a:srgbClr val="008000"/>
    <a:srgbClr val="00007A"/>
    <a:srgbClr val="7E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32" autoAdjust="0"/>
    <p:restoredTop sz="97117" autoAdjust="0"/>
  </p:normalViewPr>
  <p:slideViewPr>
    <p:cSldViewPr>
      <p:cViewPr varScale="1">
        <p:scale>
          <a:sx n="95" d="100"/>
          <a:sy n="95" d="100"/>
        </p:scale>
        <p:origin x="5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96"/>
    </p:cViewPr>
  </p:sorterViewPr>
  <p:notesViewPr>
    <p:cSldViewPr>
      <p:cViewPr>
        <p:scale>
          <a:sx n="125" d="100"/>
          <a:sy n="125" d="100"/>
        </p:scale>
        <p:origin x="-348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97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ar-SA"/>
              <a:t>کارگاه آموزشی مدیریت مراکز رشد: فرایندها و شیوه های اجرایی از پذیرش تا خروج واحد های فناور- </a:t>
            </a:r>
            <a:r>
              <a:rPr lang="fa-IR"/>
              <a:t>فروردین</a:t>
            </a:r>
            <a:r>
              <a:rPr lang="ar-SA"/>
              <a:t> ماه</a:t>
            </a:r>
            <a:r>
              <a:rPr lang="fa-IR"/>
              <a:t> 1388</a:t>
            </a:r>
            <a:endParaRPr lang="en-US"/>
          </a:p>
        </p:txBody>
      </p:sp>
      <p:sp>
        <p:nvSpPr>
          <p:cNvPr id="478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34" charset="0"/>
                <a:cs typeface="B Nazanin" pitchFamily="2" charset="-78"/>
              </a:defRPr>
            </a:lvl1pPr>
          </a:lstStyle>
          <a:p>
            <a:pPr>
              <a:defRPr/>
            </a:pPr>
            <a:r>
              <a:rPr lang="fa-IR"/>
              <a:t>شهرک علمی و تحقیقاتی اصفهان</a:t>
            </a:r>
            <a:endParaRPr lang="en-US"/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3E7C34-D572-4DD8-AE67-3E0394F898E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72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59" tIns="47830" rIns="95659" bIns="4783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537A90-3E87-481F-B012-6829A6767F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7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30FE99-4D35-42BF-B1A3-1A76DCEB0F36}" type="slidenum">
              <a:rPr lang="ar-SA" smtClean="0"/>
              <a:pPr/>
              <a:t>2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74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C36702-865F-43D3-AA05-33A49B096860}" type="slidenum">
              <a:rPr lang="ar-SA" smtClean="0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3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460FA7-168B-4028-A990-0EF62F7920C6}" type="slidenum">
              <a:rPr lang="ar-SA" smtClean="0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53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C2679-6AE7-4E6F-90E7-33863B987204}" type="slidenum">
              <a:rPr lang="ar-SA" smtClean="0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46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33FC8-6A4E-421F-94E8-CA8187238C47}" type="slidenum">
              <a:rPr lang="ar-SA" smtClean="0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54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0F139-822D-4621-9598-1BD8745890C0}" type="slidenum">
              <a:rPr lang="ar-SA" smtClean="0"/>
              <a:pPr/>
              <a:t>15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45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F311-84A0-4D69-97BB-0FAA24D02B8E}" type="slidenum">
              <a:rPr lang="ar-SA" smtClean="0"/>
              <a:pPr/>
              <a:t>16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16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5DE1B4-30C8-48CD-B1C9-180712A38356}" type="slidenum">
              <a:rPr lang="ar-SA" smtClean="0"/>
              <a:pPr/>
              <a:t>17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39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55BE3-40F5-42B4-B43D-F07B55040AB8}" type="slidenum">
              <a:rPr lang="ar-SA" smtClean="0"/>
              <a:pPr/>
              <a:t>18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393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19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57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DF47C-1BEB-44B5-843F-745DB16DBEDF}" type="slidenum">
              <a:rPr lang="ar-SA" smtClean="0"/>
              <a:pPr/>
              <a:t>20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99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D4346-8AEF-4ED8-83D2-D9FD65D4E1CE}" type="slidenum">
              <a:rPr lang="ar-SA" smtClean="0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58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21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116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7AFC6C-1794-49CF-A4A3-EC81CF23F289}" type="slidenum">
              <a:rPr lang="ar-SA" smtClean="0"/>
              <a:pPr/>
              <a:t>22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924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9C8FC-6654-40FC-9E93-29D9A7694428}" type="slidenum">
              <a:rPr lang="ar-SA" smtClean="0"/>
              <a:pPr/>
              <a:t>23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642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3EF589-0254-4DFA-A7A8-70D0097FE25B}" type="slidenum">
              <a:rPr lang="ar-SA" smtClean="0"/>
              <a:pPr/>
              <a:t>24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736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762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D7A159-BC8F-47CE-BA46-2DCC7B8BADF3}" type="slidenum">
              <a:rPr lang="ar-SA" smtClean="0"/>
              <a:pPr/>
              <a:t>26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071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1EE38-5E78-4953-82C5-BF9DF4181CD0}" type="slidenum">
              <a:rPr lang="ar-SA" smtClean="0"/>
              <a:pPr/>
              <a:t>27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591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537A90-3E87-481F-B012-6829A6767FFD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2934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D7D7C-CC8A-466A-85D9-FCDB5A20F7E4}" type="slidenum">
              <a:rPr lang="ar-SA" smtClean="0"/>
              <a:pPr/>
              <a:t>29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43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B6203-6410-4E4D-8794-EE168720372C}" type="slidenum">
              <a:rPr lang="ar-SA" smtClean="0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1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E2CFF-973D-4E88-B6DB-182BEE4A9811}" type="slidenum">
              <a:rPr lang="ar-SA" smtClean="0"/>
              <a:pPr/>
              <a:t>5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64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1C9206-7D5D-4443-BDCC-D4C9160A0C17}" type="slidenum">
              <a:rPr lang="ar-SA" smtClean="0"/>
              <a:pPr/>
              <a:t>6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41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16F2C-45EB-4D42-B4BD-10DD18F448D2}" type="slidenum">
              <a:rPr lang="ar-SA" smtClean="0"/>
              <a:pPr/>
              <a:t>7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42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8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10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9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09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2687-4666-4C63-9A1A-BFEA8EDE7F2E}" type="slidenum">
              <a:rPr lang="ar-SA" smtClean="0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3F95C-CA5E-42D0-A7FA-272542E3C378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</a:t>
            </a:r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5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2449F-A124-44FE-B474-73FE0E350B05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9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184AE-0FEF-4BE9-B649-8B624F1DA8C2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79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A9545-DA2F-48BE-A7A6-E244ABF93FCD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1803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EB41-A718-4194-9AC5-F89B8E7D222E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38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C8F1F-D10A-4934-BAD1-621F3BA225D7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15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41B67-019B-4567-B63B-B6A6D00AC36E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76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3CA3-B712-4BBB-BB25-0E6B8453D6E0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67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18B9A-63B4-4ABE-A0FF-EF796655C148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90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80B38-940F-46CC-BA19-0E6AA25445F4}" type="datetime1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858148" y="6286520"/>
            <a:ext cx="1143008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</a:t>
            </a:r>
          </a:p>
        </p:txBody>
      </p:sp>
    </p:spTree>
    <p:extLst>
      <p:ext uri="{BB962C8B-B14F-4D97-AF65-F5344CB8AC3E}">
        <p14:creationId xmlns:p14="http://schemas.microsoft.com/office/powerpoint/2010/main" val="2690572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C3964-E4D7-929F-E2F0-534219CF8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23C9B-1213-1BE3-184B-8F35A31E3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0AD99-E46B-12CF-88EE-11F2774A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8E982-A7E6-970E-927D-42F8BB7A1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CA583-F1D8-F45C-5152-7AEC2723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6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45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336932"/>
            <a:ext cx="7772870" cy="34241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r>
              <a:rPr lang="fa-IR" dirty="0"/>
              <a:t>																					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72670" y="5874357"/>
            <a:ext cx="2057400" cy="365125"/>
          </a:xfrm>
        </p:spPr>
        <p:txBody>
          <a:bodyPr/>
          <a:lstStyle/>
          <a:p>
            <a:fld id="{0EAB02A2-2B70-4C84-9294-A9D8B255656F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04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13FA-1B03-7AD3-4753-0CC1E31D6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EC3D0-E4C7-61FF-6AB4-560186E08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4F029-5755-6213-5E04-34D75C0F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F73BB-FCF1-E568-DCAD-FCF3D2A86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79007-ED0B-04F0-0341-610F6DCAC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02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567A-9DC3-B2FC-0EA4-2DA128B0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9EC98-61B0-2B0F-57C4-EEAD02648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552A3-602D-F9AB-983A-493D7200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98A0F-2F2F-3C30-24F4-C77901FB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C30AA-EAAD-D2A4-DE13-F9975954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65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C9D90-3175-24F4-22A1-6B9CCA4C0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47534-4E3B-5F84-98C1-07C56BB2F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F429A-738D-DA9A-1B8D-FBB0FDE72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E3782-6FE1-C34A-3220-4F456EE8D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77D4D-074B-0C3C-D604-339B2D5F2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778AE-A408-66BB-DED3-3D486884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94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C293E-8074-BDEA-AE9E-FA64F329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33458-648D-6396-532E-35D2306C2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B5725-7C04-6E5C-C036-FF5E331A9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E80B6-C783-65A4-B510-E11EED5CD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36A88-101E-EB20-3E06-6AFEAACA2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EA7FE7-9E37-EBB1-6518-27CEEA33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DF9F71-39BF-B47F-7D14-4D2709AC0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733F4-A520-6B4E-E471-CBF714AD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48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8971E-3BCD-46DF-FE8E-866610F3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95606-B0BA-E8C4-7F0A-9A1388E8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B5115-9ED2-F82C-5992-03ADB0F8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76360-166C-2A50-10B6-DD787B0B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287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3B4164-769B-99BF-7F6D-34A79C4A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DCB5E4-E5D8-8A41-5268-4AE337EE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F74FE-8399-36C1-7815-EE4A6BA3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59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09952-98E4-96C2-3939-9D976DFEF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5A632-1BB6-5EB1-06F3-FF920AAD2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4155C-1662-FA77-C132-CEC215EC1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5C459-FBD4-D5C5-D978-C08CEA87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9A462-92B3-03FF-C554-3EF43DBE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2BBC1A-0166-B482-D509-0961149F4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37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E7937-9065-2F5F-E34D-34D64C56B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F15D55-1499-AC98-241D-2D6195159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8CC12D-FE5F-8E8B-EAF4-4F441CF4F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E8D1D-B8FC-FFFC-9B68-D7F9454F2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5AAD9-778A-3E59-7CF0-E134887B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8D381-9AB0-A3D2-AA28-31229AAE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903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533AE-F49B-7395-96F4-3D40B4501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42C512-E076-5884-6346-6E5894DCF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90B0C-D554-EA7A-23CE-7F35CEF0C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4B383-6728-29E9-6F1E-AB5AC51F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5B5DA-30C8-3B15-CA9F-3B2F9FEE8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776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A84DFD-1C7D-CB82-D1BC-F816CB524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1734C4-610C-C364-0004-248CB8233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4160B-8830-613C-79A7-C3FDC35E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6329A-D5A9-1B05-9059-B68645DB8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6F878-261E-4A50-BF90-E87373F6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2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6F31-57FA-4649-9CEA-D38CFC072208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233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54B7A-B00C-6732-DB09-F71CB6116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08994-DF09-829A-DAC3-BFDA5CC85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FADF2-3F1A-C0BD-3E1E-FCF22EC2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ED0D9-2400-5964-6D66-0E069029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31577-44A0-5D60-7504-4374971D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017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E319-2328-3C78-0F78-52E5AAA6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F5FD-5553-377F-12F3-07C1D4A2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4FBCC-C75B-7EBA-1D10-16900371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5496D-BCDB-3E9C-B08F-C2F2E070A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E5471-E15B-CE11-8373-15F28697B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915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8DD80-A8D1-3E1D-1940-59913980D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63328-FE97-42F2-F7F8-7BD4714CF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09069-A5DE-1D9E-1077-F4C17F6C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FB99D-5BA4-54F0-24ED-80CCC052E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6F701-45B8-A217-D6DD-8BB5E1E3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172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4013-57E6-B2CA-09CE-64B51773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3BD9C-CB95-F8F7-5835-A8EB998C4B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2F01A-A0B8-6137-96C5-460A7372A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BEA91-78ED-4BE3-8821-6CF33F30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A1FFE-98FC-5A7B-5C57-4BADA04E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708F5-6EED-75DD-C914-877AE6A0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75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FD0B-FBB3-0A56-3DEB-F04DCD54B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504BB-FE06-6453-6E48-DB02195CF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FCF1F-2E1D-FA0A-9309-8E056B705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192A99-AFEC-263C-3F75-6C55E4D9D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D5D25-33C0-B963-37D7-5C74CE36D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AA9FB3-AA19-BA26-DF8B-279E56C6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F18B9F-3D2E-3AFD-165F-0F87E731E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E377C5-66AB-0D1B-273A-9EB04E89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88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F0133-F7E6-B4F3-A200-CB356D77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AAB35-E840-BE17-7730-798F5B3F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0082C-F967-65FA-12DA-9AD9A396C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14FB7-3900-4F43-DC41-56617D9E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658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A0E57A-2F07-D51A-F3E6-5AF527B9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5D0AAD-5401-08DC-86A6-9EA82DBA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39915-3D45-1D3D-9EAD-00A5A364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345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72E8-0925-D946-1720-5C7D4DDF5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2EAFB-ED61-7F95-CAE5-D17C98C76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9980CE-4EB9-9110-0175-5A6903851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ADC75-FB47-A475-6C1A-D4E3C2D0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AC46D-4C88-B348-0C44-C0F6AAEE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77512-0C66-1755-E1EA-E2A47988F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826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05B01-3A67-792A-E09D-4EDBDD9CF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B394C6-8D93-5F8C-5CED-10F40043E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C069A-7E08-F353-9329-85B899C78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62C47-F8F8-3F08-8A2A-C46CBD5EC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0F6B5-702B-D415-DCEE-691AB5E5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6D4CF-1B77-B8B3-79D8-4827887A2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812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A05B-7009-729A-14FB-8359BB0F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01708-1875-77E3-4A9C-EC37DC71D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92B98-6518-01EF-93E3-3B48C0D17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D1FE9-4CA6-A82D-6536-FD78F535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576E4A-DF39-5C4A-6030-5EE3E77B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12E6-D4AA-4735-89A5-872497D89DA3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758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92C223-4FC9-D7F3-CC68-71AD8715BF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946E9-60FA-8E5A-1745-B599B15DD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D6990-372B-C846-FD21-179EAA300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EEA1F-5539-ABDF-DC33-85BC83EBA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BDA0C-A3EF-A906-C2C3-1FF862610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A49A-C754-4F03-B3F3-BC033C507865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2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0562-17C7-4B0B-8014-3DDA6D304B0E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4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7483C-1C20-4F2A-BAA7-9063E709D513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3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A330-D113-46CC-A693-965073EBB9A9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4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81248-E13B-4E85-974E-FE8EE11A5D74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4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E22F330-993C-48DB-8C81-B2A4AA1EAC68}" type="datetime1">
              <a:rPr lang="en-US" smtClean="0"/>
              <a:t>12/21/2022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C41922-C597-C739-2B5B-C948E923D100}"/>
              </a:ext>
            </a:extLst>
          </p:cNvPr>
          <p:cNvSpPr txBox="1"/>
          <p:nvPr userDrawn="1"/>
        </p:nvSpPr>
        <p:spPr>
          <a:xfrm>
            <a:off x="7858148" y="6286520"/>
            <a:ext cx="1143008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 </a:t>
            </a:r>
            <a:r>
              <a:rPr lang="fa-IR" sz="1500" b="1" kern="12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t>از </a:t>
            </a:r>
            <a:fld id="{F2AA93EC-BEFB-4314-8976-EDEA0C8B67FB}" type="slidenum">
              <a:rPr lang="ar-SA" sz="1500" b="1" kern="120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B Nazanin" pitchFamily="2" charset="-78"/>
              </a:rPr>
              <a:pPr/>
              <a:t>‹#›</a:t>
            </a:fld>
            <a:endParaRPr lang="fa-IR" sz="1500" b="1" kern="1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274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  <p:sldLayoutId id="2147483931" r:id="rId17"/>
    <p:sldLayoutId id="2147483932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1C0B46-9F5F-C376-C966-D1C81B8BA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92BE2-5B04-B0FB-E7E1-5D8D34160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A9FF6-EF96-01B8-6C07-14563F548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DFB73-3EEF-4A6C-8B8B-D44F305BFF46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0586E-F2F4-F82B-EB12-A92C7E46B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5E84D-129D-8696-1127-6DD63CEF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7D15-6C31-49BF-B358-F0AAD7B6A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564D1-66CD-4F7D-38C8-82A41BF3E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1D294-B16B-233D-EAF9-96912B6DD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C6C45-30A2-D875-5DD8-07E3726CC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1D950-9703-4B91-88D8-87870F5AAEC5}" type="datetimeFigureOut">
              <a:rPr lang="en-US" smtClean="0"/>
              <a:t>12/21/2022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434E-7924-3418-BC59-F8639BC731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260AA-10B6-662E-BA28-B6FD6B411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4B465-8CE8-41A8-A1F3-891BE0C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347713" cy="731168"/>
          </a:xfrm>
        </p:spPr>
        <p:txBody>
          <a:bodyPr>
            <a:normAutofit/>
          </a:bodyPr>
          <a:lstStyle/>
          <a:p>
            <a:pPr algn="r"/>
            <a:r>
              <a:rPr lang="fa-IR" sz="3200" b="1">
                <a:solidFill>
                  <a:srgbClr val="C00000"/>
                </a:solidFill>
                <a:latin typeface="IranNastaliq" pitchFamily="18" charset="0"/>
                <a:cs typeface="B Titr" panose="00000700000000000000" pitchFamily="2" charset="-78"/>
              </a:rPr>
              <a:t>نکات: </a:t>
            </a:r>
            <a:endParaRPr lang="fa-IR" sz="32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762040"/>
            <a:ext cx="8136904" cy="5907320"/>
          </a:xfrm>
        </p:spPr>
        <p:txBody>
          <a:bodyPr>
            <a:noAutofit/>
          </a:bodyPr>
          <a:lstStyle/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جهت معرفی شرکت خلاق و نوآور لازم است تمامی اطلاعات این فایل را ارائه و چنانچه اطلاعات تكميلي ديگري داريد اضافه نمایید.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صفحات به اين صورت (4 از 20) شماره بندي شود.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8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زمان ارائه 20 دقیقه می باشد </a:t>
            </a:r>
            <a:r>
              <a:rPr lang="fa-IR" sz="2400" b="1" dirty="0">
                <a:solidFill>
                  <a:srgbClr val="C00000"/>
                </a:solidFill>
                <a:latin typeface="IranNastaliq" pitchFamily="18" charset="0"/>
                <a:cs typeface="B Nazanin" pitchFamily="2" charset="-78"/>
              </a:rPr>
              <a:t>(4دقیقه معرفی نیروی انسانی و رزومه، 8 دقیقه ویژگی‌های نوآورانه ایده، 8 دقیقه برنامه کسب و کار)</a:t>
            </a:r>
          </a:p>
          <a:p>
            <a:pPr marL="474300" indent="-342900" algn="just" rt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فايل تهيه شده را حتما روز قبل از برگزاري جلسه به آدرس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paziresh@istt.ir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C00000"/>
                </a:solidFill>
                <a:latin typeface="Arial" pitchFamily="34" charset="0"/>
                <a:cs typeface="B Nazanin" panose="00000400000000000000" pitchFamily="2" charset="-78"/>
              </a:rPr>
              <a:t> ايميل يا روي سامانه بارگذاري  فرماييد. </a:t>
            </a:r>
            <a:endParaRPr lang="fa-IR" sz="2400" dirty="0">
              <a:solidFill>
                <a:srgbClr val="C00000"/>
              </a:solidFill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FFF530C5-C58C-0CCB-1B73-04763202520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218"/>
            </a:avLst>
          </a:prstGeom>
          <a:solidFill>
            <a:srgbClr val="990000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32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779912" y="260648"/>
            <a:ext cx="583264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ارائه سوابق اثبات نوآوری ایده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5508104" y="2780928"/>
            <a:ext cx="309634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l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916238" y="332656"/>
            <a:ext cx="738031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بیان فرصت‌های کاری ایده محوری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3203848" y="2405643"/>
            <a:ext cx="4856534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12334" y="332656"/>
            <a:ext cx="8964489" cy="133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میزان اعتبارات ریالی که تاکنون انجام شده و برآورد اعتبارات مورد نیاز جهت ادامه کار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115616" y="3429000"/>
            <a:ext cx="767062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just" rtl="1">
              <a:lnSpc>
                <a:spcPct val="150000"/>
              </a:lnSpc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sz="2800" dirty="0">
                <a:solidFill>
                  <a:srgbClr val="FF0000"/>
                </a:solidFill>
                <a:latin typeface="Gill Sans MT" pitchFamily="34" charset="0"/>
                <a:cs typeface="B Nazanin" pitchFamily="2" charset="-78"/>
              </a:rPr>
              <a:t>موضوع و نحوه تامین هزینه های انجام شده تاکنون قید گردد.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131840" y="692696"/>
            <a:ext cx="7286625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هزینه‌ها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(مطابق جدول 17-1)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252155" y="548680"/>
            <a:ext cx="5891845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منابع تامین اعتبار ایده خلاق و نوآور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 </a:t>
            </a: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(مطابق جدول 18-1)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436096" y="404664"/>
            <a:ext cx="393378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اطلاعات مالی</a:t>
            </a:r>
          </a:p>
        </p:txBody>
      </p:sp>
      <p:sp>
        <p:nvSpPr>
          <p:cNvPr id="5" name="Rectangle 4"/>
          <p:cNvSpPr/>
          <p:nvPr/>
        </p:nvSpPr>
        <p:spPr>
          <a:xfrm>
            <a:off x="3943350" y="1844824"/>
            <a:ext cx="4208463" cy="29854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قیمت تمام شده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نقطه سر به سر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نحوه بازگشت سرمایه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B Nazanin" panose="00000400000000000000" pitchFamily="2" charset="-78"/>
              </a:rPr>
              <a:t>پیش بینی میزان درآمد</a:t>
            </a: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29794" y="450497"/>
            <a:ext cx="6120680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استراتژی قیمت گذاری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(مقایسه قیمت محصول/خدمات با رقبا)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43350" y="2836862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59024" y="191542"/>
            <a:ext cx="8784976" cy="116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مدل کسب و کار</a:t>
            </a:r>
            <a:b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</a:br>
            <a:r>
              <a:rPr lang="fa-IR" sz="2000" b="1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(از نظر فروش محصول/ارائه خدمات/فروش دانش فنی...)</a:t>
            </a:r>
            <a:endParaRPr lang="fa-IR" sz="2800" b="1" dirty="0">
              <a:solidFill>
                <a:srgbClr val="FF0000"/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4283968" y="2470150"/>
            <a:ext cx="4208462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211960" y="188640"/>
            <a:ext cx="518457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 کاری در دوره رشد</a:t>
            </a:r>
          </a:p>
        </p:txBody>
      </p:sp>
      <p:graphicFrame>
        <p:nvGraphicFramePr>
          <p:cNvPr id="10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15411"/>
              </p:ext>
            </p:extLst>
          </p:nvPr>
        </p:nvGraphicFramePr>
        <p:xfrm>
          <a:off x="611560" y="1340768"/>
          <a:ext cx="7922451" cy="4420783"/>
        </p:xfrm>
        <a:graphic>
          <a:graphicData uri="http://schemas.openxmlformats.org/drawingml/2006/table">
            <a:tbl>
              <a:tblPr rtl="1"/>
              <a:tblGrid>
                <a:gridCol w="2000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3340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مراحل اجراي ایده خلاق و نوآور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شروع و خاتمه ( ماه )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7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2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3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4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5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6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7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8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9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10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11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12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طراحي جزئي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ساخت نمونه محصول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انجام تست‏هاي لازم روي دستگاه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275"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Calibri" pitchFamily="34" charset="0"/>
                          <a:cs typeface="B Nazanin" panose="00000400000000000000" pitchFamily="2" charset="-78"/>
                        </a:rPr>
                        <a:t>بازنگري و تكميل طرح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Calibri" pitchFamily="34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B Nazanin" panose="00000400000000000000" pitchFamily="2" charset="-78"/>
                      </a:endParaRPr>
                    </a:p>
                  </a:txBody>
                  <a:tcPr marL="53266" marR="53266" marT="7398" marB="0" anchor="ctr" horzOverflow="overflow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4932040" y="260648"/>
            <a:ext cx="4612060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بازار هدف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1960" y="2233612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179512" y="1268760"/>
            <a:ext cx="8604447" cy="428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32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نام شرکت خلاق و نوآور (نام کامل تجاری)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تاریخ / شماره ثبت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محل ثبت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spcBef>
                <a:spcPct val="50000"/>
              </a:spcBef>
            </a:pPr>
            <a:endParaRPr lang="fa-IR" sz="4000" b="1" dirty="0">
              <a:solidFill>
                <a:srgbClr val="000000"/>
              </a:solidFill>
              <a:latin typeface="2  Nazanin"/>
              <a:cs typeface="B Nazanin" pitchFamily="2" charset="-78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زمینه اصلی فعالیت مطابق اساسنامه شرکت: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547664" y="476672"/>
            <a:ext cx="731001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ارزيابي و تحليل بازار</a:t>
            </a:r>
          </a:p>
          <a:p>
            <a:pPr algn="r">
              <a:lnSpc>
                <a:spcPct val="120000"/>
              </a:lnSpc>
              <a:defRPr/>
            </a:pPr>
            <a:r>
              <a:rPr lang="fa-IR" sz="2000" b="1" cap="all" dirty="0">
                <a:solidFill>
                  <a:srgbClr val="FF0000"/>
                </a:solidFill>
                <a:latin typeface="Gill Sans MT" pitchFamily="34" charset="0"/>
                <a:cs typeface="B Titr" panose="00000700000000000000" pitchFamily="2" charset="-78"/>
              </a:rPr>
              <a:t>(اندازه و روند رشد بازار، ‌شناخت مشتري،‌ عوامل موثر و ...)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8586" y="2470150"/>
            <a:ext cx="4208462" cy="2390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2800" b="1" dirty="0">
                <a:solidFill>
                  <a:prstClr val="black"/>
                </a:solidFill>
                <a:latin typeface="Gill Sans MT"/>
                <a:cs typeface="+mn-cs"/>
              </a:rPr>
              <a:t>................</a:t>
            </a: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2800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434338" y="404664"/>
            <a:ext cx="6572250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رقبای داخلی و خارجی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067944" y="2169318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436096" y="439941"/>
            <a:ext cx="367240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مزاياي رقابتی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933302" y="2420888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115616" y="548680"/>
            <a:ext cx="7848872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نقاط قوت و فرصت/نقاط ضعف و تهدیدها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4211960" y="2182044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195736" y="529516"/>
            <a:ext cx="657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تشريح و تحليل ريسك‌ها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073707" y="2132856"/>
            <a:ext cx="4208463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51520" y="515346"/>
            <a:ext cx="8784976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اعلام روش‌های كسب درآمد از ساير فعاليت‌هاي اقتصادي 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3946565" y="2530475"/>
            <a:ext cx="420846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771800" y="502338"/>
            <a:ext cx="5976664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تفاهم‌نامه همکاری و قراردادها</a:t>
            </a:r>
          </a:p>
          <a:p>
            <a:pPr algn="r">
              <a:lnSpc>
                <a:spcPct val="120000"/>
              </a:lnSpc>
              <a:defRPr/>
            </a:pPr>
            <a:r>
              <a:rPr lang="fa-I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ea typeface="2  Nazanin"/>
                <a:cs typeface="B Nazanin" pitchFamily="2" charset="-78"/>
              </a:rPr>
              <a:t>(در صورت وجود)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4283968" y="2420888"/>
            <a:ext cx="3888432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2786050" y="4000504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79512" y="332656"/>
            <a:ext cx="8572500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20000"/>
              </a:lnSpc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برنامه‌های آتی شرکت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339752" y="1639279"/>
            <a:ext cx="5494337" cy="357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مدل توسعه ایده محوری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سرانجام ایده محوری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مشاوره‌ها و پروژه‌ها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نیروی انسانی، سهامداران و ...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كسب درآمد از ساير فعاليت‌هاي اقتصادي</a:t>
            </a:r>
          </a:p>
          <a:p>
            <a:pPr marL="365125" indent="-282575" algn="r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fa-IR" sz="2800" b="1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433913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6418898" cy="990600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جمع‌بندی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221" y="1195767"/>
            <a:ext cx="6867557" cy="5361468"/>
          </a:xfr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ایده خلاق و نوآور: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طرح کسب و کار: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هدف بلند مدت: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رقبای اصلی 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استراتژی ورود به بازار: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نیروی انسانی مورد نیاز: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زمان بندی اجرای پروژه: </a:t>
            </a: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درآمد مورد انتظار:</a:t>
            </a:r>
            <a:endParaRPr lang="en-US" sz="2800" b="1" kern="1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  <a:p>
            <a:pPr marL="365125" indent="-282575" algn="r" rtl="1">
              <a:lnSpc>
                <a:spcPct val="120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kern="1200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درصد نقطه سر به سر:</a:t>
            </a:r>
            <a:endParaRPr lang="en-US" sz="2800" b="1" kern="12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27432" y="0"/>
            <a:ext cx="810768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800">
                <a:cs typeface="B Homa" panose="00000400000000000000" pitchFamily="2" charset="-78"/>
              </a:rPr>
              <a:t>مهر 94</a:t>
            </a:r>
            <a:endParaRPr lang="en-US" sz="1800" dirty="0">
              <a:cs typeface="B Hom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1649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52265" y="2324663"/>
            <a:ext cx="5040015" cy="132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با تشکر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شرکت خلاق و نوآور....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71480"/>
              </p:ext>
            </p:extLst>
          </p:nvPr>
        </p:nvGraphicFramePr>
        <p:xfrm>
          <a:off x="368624" y="2204864"/>
          <a:ext cx="8379840" cy="2076034"/>
        </p:xfrm>
        <a:graphic>
          <a:graphicData uri="http://schemas.openxmlformats.org/drawingml/2006/table">
            <a:tbl>
              <a:tblPr rtl="1"/>
              <a:tblGrid>
                <a:gridCol w="1631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28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0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5816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نام  و</a:t>
                      </a: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 نام خانوادگی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سمت در واحد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درصد سهام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8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94" name="Rectangle 8"/>
          <p:cNvSpPr>
            <a:spLocks noChangeArrowheads="1"/>
          </p:cNvSpPr>
          <p:nvPr/>
        </p:nvSpPr>
        <p:spPr bwMode="auto">
          <a:xfrm>
            <a:off x="-180528" y="4551511"/>
            <a:ext cx="85358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برای هر فرد می‌توان یک اسلاید رزومه عضو قرار داد تا در صورت لزوم ارائه شود.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6195" name="Rectangle 9"/>
          <p:cNvSpPr>
            <a:spLocks noChangeArrowheads="1"/>
          </p:cNvSpPr>
          <p:nvPr/>
        </p:nvSpPr>
        <p:spPr bwMode="auto">
          <a:xfrm>
            <a:off x="467544" y="548680"/>
            <a:ext cx="8568952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اعضای هیات مدیره، سهامداران اصلی و میزان سهام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92907"/>
              </p:ext>
            </p:extLst>
          </p:nvPr>
        </p:nvGraphicFramePr>
        <p:xfrm>
          <a:off x="611560" y="1844824"/>
          <a:ext cx="7992888" cy="2507407"/>
        </p:xfrm>
        <a:graphic>
          <a:graphicData uri="http://schemas.openxmlformats.org/drawingml/2006/table">
            <a:tbl>
              <a:tblPr rtl="1"/>
              <a:tblGrid>
                <a:gridCol w="1683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1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0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7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040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مدرک تحصيلي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زمينة تخصصي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سمت در واحد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نوع همکاری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تمام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B Nazanin" panose="00000400000000000000" pitchFamily="2" charset="-78"/>
                        </a:rPr>
                        <a:t>پاره وقت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189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B Nazanin" panose="00000400000000000000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13" name="Rectangle 9"/>
          <p:cNvSpPr>
            <a:spLocks noChangeArrowheads="1"/>
          </p:cNvSpPr>
          <p:nvPr/>
        </p:nvSpPr>
        <p:spPr bwMode="auto">
          <a:xfrm>
            <a:off x="1115616" y="476672"/>
            <a:ext cx="8316416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پرسنل تخصصی غیر سهامدار شركت خلاق و نوآور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1903695" y="777609"/>
            <a:ext cx="7272808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سوابق پژوهشی، خلاقانه و نوآورانه شرکت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411993" y="2803525"/>
            <a:ext cx="4572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</a:p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3200" dirty="0">
                <a:solidFill>
                  <a:srgbClr val="000000"/>
                </a:solidFill>
                <a:latin typeface="Gill Sans MT" pitchFamily="34" charset="0"/>
                <a:ea typeface="2  Nazanin"/>
                <a:cs typeface="B Nazanin" pitchFamily="2" charset="-78"/>
              </a:rPr>
              <a:t>.......</a:t>
            </a:r>
            <a:endParaRPr lang="en-US" sz="3200" dirty="0">
              <a:solidFill>
                <a:srgbClr val="000000"/>
              </a:solidFill>
              <a:latin typeface="Gill Sans MT" pitchFamily="34" charset="0"/>
              <a:ea typeface="2  Nazanin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5608636" y="332656"/>
            <a:ext cx="3338663" cy="154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عنوان ایده محوری: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خلاصه ایده محوری: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43350" y="2774348"/>
            <a:ext cx="435768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r>
              <a:rPr lang="fa-IR" sz="3200" dirty="0">
                <a:solidFill>
                  <a:prstClr val="black"/>
                </a:solidFill>
                <a:latin typeface="Gill Sans MT"/>
                <a:ea typeface="2  Nazanin"/>
                <a:cs typeface="+mn-cs"/>
              </a:rPr>
              <a:t>........................</a:t>
            </a: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defRPr/>
            </a:pPr>
            <a:endParaRPr lang="fa-IR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  <a:p>
            <a:pPr marL="365125" indent="-282575" algn="r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  <a:defRPr/>
            </a:pPr>
            <a:endParaRPr lang="en-US" sz="3200" dirty="0">
              <a:solidFill>
                <a:prstClr val="black"/>
              </a:solidFill>
              <a:latin typeface="Gill Sans MT"/>
              <a:ea typeface="2  Nazanin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70140" y="4692607"/>
            <a:ext cx="4605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/>
                <a:cs typeface="B Nazanin" pitchFamily="2" charset="-78"/>
              </a:rPr>
              <a:t>درصورت امکان تصویر محصول اضافه شود.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3311352" y="260648"/>
            <a:ext cx="5832648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نوآوری و وجه تمایز ایده محوری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0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(اهداف، نوآوری/ خلاقیت و روش اجرا)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Gill Sans MT" pitchFamily="34" charset="0"/>
              <a:cs typeface="B Titr" panose="00000700000000000000" pitchFamily="2" charset="-78"/>
            </a:endParaRPr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480402" y="3801417"/>
            <a:ext cx="8460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2550" algn="r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fa-I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cs typeface="B Nazanin" pitchFamily="2" charset="-78"/>
              </a:rPr>
              <a:t>لازم است جهت تشریح نوآوری و خلاقیت ایده، اسلایدهای تکمیلی اضافه شود.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7219" name="Rectangle 9"/>
          <p:cNvSpPr>
            <a:spLocks noChangeArrowheads="1"/>
          </p:cNvSpPr>
          <p:nvPr/>
        </p:nvSpPr>
        <p:spPr bwMode="auto">
          <a:xfrm>
            <a:off x="2378012" y="404664"/>
            <a:ext cx="7092279" cy="68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  <a:defRPr/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cs typeface="B Titr" panose="00000700000000000000" pitchFamily="2" charset="-78"/>
              </a:rPr>
              <a:t>معرفی جنبه‌های فنی و اقتصادی ایده محوری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3819921" y="2689101"/>
            <a:ext cx="420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916238" y="3665538"/>
            <a:ext cx="1027112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 rtl="0"/>
            <a:endParaRPr lang="en-US" sz="1800">
              <a:cs typeface="Arial" pitchFamily="34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067944" y="2564904"/>
            <a:ext cx="420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5125" indent="-282575" algn="r" rtl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r>
              <a:rPr lang="fa-IR" sz="2800" b="1" dirty="0">
                <a:solidFill>
                  <a:srgbClr val="000000"/>
                </a:solidFill>
                <a:latin typeface="Gill Sans MT" pitchFamily="34" charset="0"/>
                <a:cs typeface="B Nazanin" pitchFamily="2" charset="-78"/>
              </a:rPr>
              <a:t>...............................</a:t>
            </a:r>
            <a:endParaRPr lang="en-US" sz="2800" dirty="0">
              <a:solidFill>
                <a:srgbClr val="000000"/>
              </a:solidFill>
              <a:latin typeface="Gill Sans MT" pitchFamily="34" charset="0"/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71939-0702-89D3-517F-51117A646006}"/>
              </a:ext>
            </a:extLst>
          </p:cNvPr>
          <p:cNvSpPr txBox="1">
            <a:spLocks/>
          </p:cNvSpPr>
          <p:nvPr/>
        </p:nvSpPr>
        <p:spPr>
          <a:xfrm>
            <a:off x="2195736" y="476672"/>
            <a:ext cx="7137279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defTabSz="457200">
              <a:lnSpc>
                <a:spcPct val="150000"/>
              </a:lnSpc>
              <a:spcBef>
                <a:spcPct val="50000"/>
              </a:spcBef>
            </a:pPr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Gill Sans MT" pitchFamily="34" charset="0"/>
                <a:ea typeface="+mn-ea"/>
                <a:cs typeface="B Titr" panose="00000700000000000000" pitchFamily="2" charset="-78"/>
              </a:rPr>
              <a:t>ویژگی‌های فنی محصول و خروجی ایده محوری</a:t>
            </a:r>
          </a:p>
        </p:txBody>
      </p:sp>
    </p:spTree>
    <p:extLst>
      <p:ext uri="{BB962C8B-B14F-4D97-AF65-F5344CB8AC3E}">
        <p14:creationId xmlns:p14="http://schemas.microsoft.com/office/powerpoint/2010/main" val="274613039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9085</TotalTime>
  <Words>605</Words>
  <Application>Microsoft Office PowerPoint</Application>
  <PresentationFormat>On-screen Show (4:3)</PresentationFormat>
  <Paragraphs>172</Paragraphs>
  <Slides>29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2  Nazanin</vt:lpstr>
      <vt:lpstr>Arial</vt:lpstr>
      <vt:lpstr>Calibri</vt:lpstr>
      <vt:lpstr>Calibri Light</vt:lpstr>
      <vt:lpstr>Gill Sans MT</vt:lpstr>
      <vt:lpstr>IranNastaliq</vt:lpstr>
      <vt:lpstr>Times New Roman</vt:lpstr>
      <vt:lpstr>Tw Cen MT</vt:lpstr>
      <vt:lpstr>Wingdings</vt:lpstr>
      <vt:lpstr>Wingdings 2</vt:lpstr>
      <vt:lpstr>Droplet</vt:lpstr>
      <vt:lpstr>Custom Design</vt:lpstr>
      <vt:lpstr>1_Custom Design</vt:lpstr>
      <vt:lpstr>نکات: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جمع‌بندی</vt:lpstr>
      <vt:lpstr>PowerPoint Presentation</vt:lpstr>
    </vt:vector>
  </TitlesOfParts>
  <Company>ISTT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Arzyabi</dc:creator>
  <cp:lastModifiedBy>Omid NouriMehr</cp:lastModifiedBy>
  <cp:revision>818</cp:revision>
  <dcterms:created xsi:type="dcterms:W3CDTF">2004-09-25T10:48:32Z</dcterms:created>
  <dcterms:modified xsi:type="dcterms:W3CDTF">2022-12-21T09:00:52Z</dcterms:modified>
</cp:coreProperties>
</file>